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0" r:id="rId2"/>
    <p:sldId id="281" r:id="rId3"/>
    <p:sldId id="282" r:id="rId4"/>
    <p:sldId id="283" r:id="rId5"/>
    <p:sldId id="284" r:id="rId6"/>
    <p:sldId id="285" r:id="rId7"/>
    <p:sldId id="270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277" r:id="rId33"/>
    <p:sldId id="278" r:id="rId34"/>
    <p:sldId id="256" r:id="rId35"/>
    <p:sldId id="257" r:id="rId36"/>
    <p:sldId id="258" r:id="rId37"/>
    <p:sldId id="259" r:id="rId38"/>
    <p:sldId id="260" r:id="rId39"/>
    <p:sldId id="261" r:id="rId40"/>
    <p:sldId id="262" r:id="rId41"/>
    <p:sldId id="263" r:id="rId42"/>
    <p:sldId id="264" r:id="rId43"/>
    <p:sldId id="265" r:id="rId4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5" autoAdjust="0"/>
    <p:restoredTop sz="94660"/>
  </p:normalViewPr>
  <p:slideViewPr>
    <p:cSldViewPr snapToGrid="0">
      <p:cViewPr>
        <p:scale>
          <a:sx n="100" d="100"/>
          <a:sy n="100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47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84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453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279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420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2161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10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027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3975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810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157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TW"/>
              <a:t>Click to edit Master text styles</a:t>
            </a:r>
          </a:p>
          <a:p>
            <a:pPr lvl="1"/>
            <a:r>
              <a:rPr lang="en-GB" altLang="zh-TW"/>
              <a:t>Second level</a:t>
            </a:r>
          </a:p>
          <a:p>
            <a:pPr lvl="2"/>
            <a:r>
              <a:rPr lang="en-GB" altLang="zh-TW"/>
              <a:t>Third level</a:t>
            </a:r>
          </a:p>
          <a:p>
            <a:pPr lvl="3"/>
            <a:r>
              <a:rPr lang="en-GB" altLang="zh-TW"/>
              <a:t>Fourth level</a:t>
            </a:r>
          </a:p>
          <a:p>
            <a:pPr lvl="4"/>
            <a:r>
              <a:rPr lang="en-GB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76009-1C15-4FCE-AAAC-FE3B51311E87}" type="datetimeFigureOut">
              <a:rPr lang="zh-TW" altLang="en-US" smtClean="0"/>
              <a:t>2024/8/15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7872-DD17-4B38-AD71-E634958D2AD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31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F262-AAA8-871D-A0BB-D0455B90A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図１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B2AB28-469C-49F7-1711-D0FD751E136C}"/>
              </a:ext>
            </a:extLst>
          </p:cNvPr>
          <p:cNvSpPr txBox="1"/>
          <p:nvPr/>
        </p:nvSpPr>
        <p:spPr>
          <a:xfrm>
            <a:off x="243325" y="5249839"/>
            <a:ext cx="2773516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ja-JP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1:</a:t>
            </a:r>
          </a:p>
          <a:p>
            <a:r>
              <a:rPr lang="ja-JP" altLang="zh-TW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タイトル</a:t>
            </a:r>
            <a:r>
              <a:rPr lang="en-US" altLang="ja-JP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altLang="zh-TW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Anaconda Prompt</a:t>
            </a:r>
            <a:r>
              <a:rPr lang="ja-JP" altLang="zh-TW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のスタート画面</a:t>
            </a:r>
            <a:endParaRPr lang="ja-JP" altLang="en-US" sz="1013" dirty="0"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9EDFEB-2992-908F-1801-4326944C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8" y="3467184"/>
            <a:ext cx="2194939" cy="16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1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6B94-D28C-9EFD-323A-F725947C1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10</a:t>
            </a:r>
            <a:endParaRPr lang="zh-TW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A3BA03C-DD61-610C-6C34-4073EB2144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11" y="2597179"/>
            <a:ext cx="5047498" cy="2660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FC8EA1-899B-DA80-FD24-2C21E61CEEA5}"/>
              </a:ext>
            </a:extLst>
          </p:cNvPr>
          <p:cNvSpPr txBox="1"/>
          <p:nvPr/>
        </p:nvSpPr>
        <p:spPr>
          <a:xfrm>
            <a:off x="1264920" y="5878358"/>
            <a:ext cx="438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図</a:t>
            </a:r>
            <a:r>
              <a:rPr lang="en-US" altLang="ja-JP" i="1" dirty="0">
                <a:solidFill>
                  <a:srgbClr val="000000"/>
                </a:solidFill>
                <a:latin typeface="Consolas" panose="020B0609020204030204" pitchFamily="49" charset="0"/>
              </a:rPr>
              <a:t>10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cells3d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matplotlib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での可視化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11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B95B-DA0D-2241-83FC-736A73DF9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11</a:t>
            </a:r>
            <a:endParaRPr lang="zh-TW" alt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A204C78-2C40-E2F3-AE47-AD32BFF49152}"/>
              </a:ext>
            </a:extLst>
          </p:cNvPr>
          <p:cNvGrpSpPr/>
          <p:nvPr/>
        </p:nvGrpSpPr>
        <p:grpSpPr>
          <a:xfrm>
            <a:off x="136824" y="2826973"/>
            <a:ext cx="6584351" cy="2522624"/>
            <a:chOff x="121086" y="3436573"/>
            <a:chExt cx="6584351" cy="2522624"/>
          </a:xfrm>
        </p:grpSpPr>
        <p:sp>
          <p:nvSpPr>
            <p:cNvPr id="4" name="矩形 1">
              <a:extLst>
                <a:ext uri="{FF2B5EF4-FFF2-40B4-BE49-F238E27FC236}">
                  <a16:creationId xmlns:a16="http://schemas.microsoft.com/office/drawing/2014/main" id="{9107F136-7DC6-E421-8BDB-EC3C5540AA58}"/>
                </a:ext>
              </a:extLst>
            </p:cNvPr>
            <p:cNvSpPr/>
            <p:nvPr/>
          </p:nvSpPr>
          <p:spPr>
            <a:xfrm>
              <a:off x="121086" y="3778124"/>
              <a:ext cx="1189434" cy="2308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A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  <a:sym typeface="Wingdings" panose="05000000000000000000" pitchFamily="2" charset="2"/>
                </a:rPr>
                <a:t>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B. 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ぼかし処理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zh-TW" sz="675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(Blurring)</a:t>
              </a:r>
              <a:endParaRPr lang="zh-TW" altLang="en-US" sz="675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A84D5055-1A56-81C5-5803-6C5B51F07FB0}"/>
                </a:ext>
              </a:extLst>
            </p:cNvPr>
            <p:cNvSpPr/>
            <p:nvPr/>
          </p:nvSpPr>
          <p:spPr>
            <a:xfrm>
              <a:off x="121086" y="4196032"/>
              <a:ext cx="1189434" cy="2308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C. 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閾値処理 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(Thresholding)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矩形 3">
              <a:extLst>
                <a:ext uri="{FF2B5EF4-FFF2-40B4-BE49-F238E27FC236}">
                  <a16:creationId xmlns:a16="http://schemas.microsoft.com/office/drawing/2014/main" id="{0DDAF3FD-80D7-CEB6-8FC9-11AF1FDEDEF7}"/>
                </a:ext>
              </a:extLst>
            </p:cNvPr>
            <p:cNvSpPr/>
            <p:nvPr/>
          </p:nvSpPr>
          <p:spPr>
            <a:xfrm>
              <a:off x="121086" y="4657249"/>
              <a:ext cx="1189434" cy="1875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D. 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穴埋め 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(Hole filling)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7" name="矩形 4">
              <a:extLst>
                <a:ext uri="{FF2B5EF4-FFF2-40B4-BE49-F238E27FC236}">
                  <a16:creationId xmlns:a16="http://schemas.microsoft.com/office/drawing/2014/main" id="{83405301-5E7D-63F9-FA59-A1DB4CFC84B9}"/>
                </a:ext>
              </a:extLst>
            </p:cNvPr>
            <p:cNvSpPr/>
            <p:nvPr/>
          </p:nvSpPr>
          <p:spPr>
            <a:xfrm>
              <a:off x="121086" y="5075158"/>
              <a:ext cx="1189434" cy="26789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E. 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開操作 </a:t>
              </a:r>
              <a:endParaRPr lang="en-US" altLang="ja-JP" sz="675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(Morphological Opening)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8" name="矩形 6">
              <a:extLst>
                <a:ext uri="{FF2B5EF4-FFF2-40B4-BE49-F238E27FC236}">
                  <a16:creationId xmlns:a16="http://schemas.microsoft.com/office/drawing/2014/main" id="{8AC6A9EB-1F3C-4EB0-C8D8-A964A499A621}"/>
                </a:ext>
              </a:extLst>
            </p:cNvPr>
            <p:cNvSpPr/>
            <p:nvPr/>
          </p:nvSpPr>
          <p:spPr>
            <a:xfrm>
              <a:off x="121086" y="5573434"/>
              <a:ext cx="1189434" cy="3857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75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F. </a:t>
              </a:r>
              <a:r>
                <a:rPr lang="zh-TW" altLang="en-US" sz="675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連結成分解析</a:t>
              </a:r>
              <a:endParaRPr lang="en-US" altLang="zh-TW" sz="675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(Connected Component analysis)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F054E336-ECAB-E46A-92DE-E75E9FCCC6CA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 flipH="1">
              <a:off x="715803" y="4008955"/>
              <a:ext cx="1" cy="187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F696115-556D-BE29-7788-B59DAE23DEF0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715803" y="4426864"/>
              <a:ext cx="0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745ED450-A61F-2493-5B59-4857431D48F9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715803" y="4844772"/>
              <a:ext cx="0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1734BBE4-A9F5-2043-9E4D-2558517AE98B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715803" y="5343049"/>
              <a:ext cx="0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E9D6D744-C8F0-4710-1F84-F495439600E4}"/>
                </a:ext>
              </a:extLst>
            </p:cNvPr>
            <p:cNvSpPr txBox="1"/>
            <p:nvPr/>
          </p:nvSpPr>
          <p:spPr>
            <a:xfrm>
              <a:off x="363783" y="3436573"/>
              <a:ext cx="704039" cy="24820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1013" dirty="0">
                  <a:solidFill>
                    <a:schemeClr val="bg1"/>
                  </a:solidFill>
                </a:rPr>
                <a:t>作業工程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A8369D-0D5C-E5E9-4175-91120726CE1A}"/>
                </a:ext>
              </a:extLst>
            </p:cNvPr>
            <p:cNvSpPr txBox="1"/>
            <p:nvPr/>
          </p:nvSpPr>
          <p:spPr>
            <a:xfrm>
              <a:off x="1576801" y="3797086"/>
              <a:ext cx="1660926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skimage.filters.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gaussian</a:t>
              </a:r>
              <a:endParaRPr lang="zh-TW" altLang="zh-TW" sz="675" kern="100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BD5F2E7-91D3-D07D-5D0A-A081F4E5D88A}"/>
                </a:ext>
              </a:extLst>
            </p:cNvPr>
            <p:cNvSpPr txBox="1"/>
            <p:nvPr/>
          </p:nvSpPr>
          <p:spPr>
            <a:xfrm>
              <a:off x="1442498" y="4253722"/>
              <a:ext cx="1929533" cy="197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802"/>
                </a:lnSpc>
              </a:pPr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skimage.filters.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threshold_otsu</a:t>
              </a:r>
              <a:endParaRPr lang="zh-TW" altLang="zh-TW" sz="591" kern="100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D882DBFD-065E-36BE-E45F-31D972578D51}"/>
                </a:ext>
              </a:extLst>
            </p:cNvPr>
            <p:cNvSpPr txBox="1"/>
            <p:nvPr/>
          </p:nvSpPr>
          <p:spPr>
            <a:xfrm>
              <a:off x="1385531" y="4656093"/>
              <a:ext cx="204346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scipy.ndimage.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binary_fill_holes</a:t>
              </a:r>
              <a:endParaRPr lang="zh-TW" altLang="en-US" sz="675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0C03AD5-0A71-B189-2F77-192515C64E54}"/>
                </a:ext>
              </a:extLst>
            </p:cNvPr>
            <p:cNvSpPr txBox="1"/>
            <p:nvPr/>
          </p:nvSpPr>
          <p:spPr>
            <a:xfrm>
              <a:off x="1472325" y="5112729"/>
              <a:ext cx="186987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scipy.ndimage.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binary_opening</a:t>
              </a:r>
              <a:endParaRPr lang="zh-TW" altLang="en-US" sz="675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9F1B987-AD58-B704-5B5C-FD229C12BA79}"/>
                </a:ext>
              </a:extLst>
            </p:cNvPr>
            <p:cNvSpPr txBox="1"/>
            <p:nvPr/>
          </p:nvSpPr>
          <p:spPr>
            <a:xfrm>
              <a:off x="1756291" y="5669941"/>
              <a:ext cx="1301947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skimage.measure.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label</a:t>
              </a:r>
              <a:endParaRPr lang="zh-TW" altLang="en-US" sz="675" dirty="0"/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54CF8C-930F-93C5-C79D-29F495F854C6}"/>
                </a:ext>
              </a:extLst>
            </p:cNvPr>
            <p:cNvSpPr txBox="1"/>
            <p:nvPr/>
          </p:nvSpPr>
          <p:spPr>
            <a:xfrm>
              <a:off x="1737048" y="3530033"/>
              <a:ext cx="1340432" cy="248209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1013" dirty="0">
                  <a:solidFill>
                    <a:schemeClr val="bg1"/>
                  </a:solidFill>
                </a:rPr>
                <a:t>対応した</a:t>
              </a:r>
              <a:r>
                <a:rPr lang="en-US" altLang="ja-JP" sz="1013" dirty="0">
                  <a:solidFill>
                    <a:schemeClr val="bg1"/>
                  </a:solidFill>
                </a:rPr>
                <a:t>Python</a:t>
              </a:r>
              <a:r>
                <a:rPr lang="ja-JP" altLang="en-US" sz="1013" dirty="0">
                  <a:solidFill>
                    <a:schemeClr val="bg1"/>
                  </a:solidFill>
                </a:rPr>
                <a:t>関数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3C0D1014-6FD8-B088-FB1E-2FA4E06F3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7929" y="3561213"/>
              <a:ext cx="3337508" cy="2232300"/>
            </a:xfrm>
            <a:prstGeom prst="rect">
              <a:avLst/>
            </a:prstGeom>
          </p:spPr>
        </p:pic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D68539ED-9153-D8A5-3687-1330216B63F4}"/>
                </a:ext>
              </a:extLst>
            </p:cNvPr>
            <p:cNvSpPr txBox="1"/>
            <p:nvPr/>
          </p:nvSpPr>
          <p:spPr>
            <a:xfrm>
              <a:off x="4483311" y="3561213"/>
              <a:ext cx="255198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B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251A2EE1-32F9-D535-F56C-F043E07E4493}"/>
                </a:ext>
              </a:extLst>
            </p:cNvPr>
            <p:cNvSpPr txBox="1"/>
            <p:nvPr/>
          </p:nvSpPr>
          <p:spPr>
            <a:xfrm>
              <a:off x="5593948" y="3560678"/>
              <a:ext cx="253596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4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C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3948F8C6-F6C7-1122-811E-252120389E9C}"/>
                </a:ext>
              </a:extLst>
            </p:cNvPr>
            <p:cNvSpPr txBox="1"/>
            <p:nvPr/>
          </p:nvSpPr>
          <p:spPr>
            <a:xfrm>
              <a:off x="3375289" y="4679521"/>
              <a:ext cx="264816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4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D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CE0A370-6681-06F7-B8CB-03758990DADC}"/>
                </a:ext>
              </a:extLst>
            </p:cNvPr>
            <p:cNvSpPr txBox="1"/>
            <p:nvPr/>
          </p:nvSpPr>
          <p:spPr>
            <a:xfrm>
              <a:off x="4483311" y="4679521"/>
              <a:ext cx="248786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4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E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37EB9683-1DBB-9EB1-4A4F-38C115CF0422}"/>
                </a:ext>
              </a:extLst>
            </p:cNvPr>
            <p:cNvSpPr txBox="1"/>
            <p:nvPr/>
          </p:nvSpPr>
          <p:spPr>
            <a:xfrm>
              <a:off x="5593948" y="4679521"/>
              <a:ext cx="243978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54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F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8E65DB34-F752-2773-2E42-D318B440FCAB}"/>
                </a:ext>
              </a:extLst>
            </p:cNvPr>
            <p:cNvSpPr txBox="1"/>
            <p:nvPr/>
          </p:nvSpPr>
          <p:spPr>
            <a:xfrm>
              <a:off x="3365965" y="3560678"/>
              <a:ext cx="260008" cy="248209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6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TW" sz="1013" dirty="0">
                  <a:solidFill>
                    <a:schemeClr val="bg1"/>
                  </a:solidFill>
                </a:rPr>
                <a:t>A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5CA365C-9FD3-3E39-68AC-400EA72F4C46}"/>
              </a:ext>
            </a:extLst>
          </p:cNvPr>
          <p:cNvSpPr txBox="1"/>
          <p:nvPr/>
        </p:nvSpPr>
        <p:spPr>
          <a:xfrm>
            <a:off x="806450" y="6031119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11:</a:t>
            </a:r>
            <a:r>
              <a:rPr lang="ja-JP" altLang="en-US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セグ</a:t>
            </a:r>
            <a:r>
              <a:rPr lang="ja-JP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メンテーションワークフロー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5854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5AD25-6420-AE94-84CD-CCA086B1A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12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2C72C0-EBD7-BC3F-4ADF-E2FCAE939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442107"/>
            <a:ext cx="5915025" cy="436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BCACB2-87FD-C94C-513B-A7ABEEFCFDB9}"/>
              </a:ext>
            </a:extLst>
          </p:cNvPr>
          <p:cNvSpPr txBox="1"/>
          <p:nvPr/>
        </p:nvSpPr>
        <p:spPr>
          <a:xfrm>
            <a:off x="1828800" y="7558385"/>
            <a:ext cx="342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12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二値化の結果。多くの細胞中の穴やデブリがセグメントされている。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68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A3CD5-1495-358E-B0F6-5B5BFA992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13</a:t>
            </a:r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E31E2100-572A-E74C-D226-4C5376F5B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13" y="2332414"/>
            <a:ext cx="5915025" cy="48173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7B5E17-E632-F279-DD3D-D826572E80A2}"/>
              </a:ext>
            </a:extLst>
          </p:cNvPr>
          <p:cNvSpPr txBox="1"/>
          <p:nvPr/>
        </p:nvSpPr>
        <p:spPr>
          <a:xfrm>
            <a:off x="1571625" y="81592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13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：ラベリングの結果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FA47C-1EBD-1C1A-42BB-A0CFAC9B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14</a:t>
            </a:r>
            <a:endParaRPr lang="zh-TW" altLang="en-US" dirty="0"/>
          </a:p>
        </p:txBody>
      </p:sp>
      <p:pic>
        <p:nvPicPr>
          <p:cNvPr id="4" name="圖片 6">
            <a:extLst>
              <a:ext uri="{FF2B5EF4-FFF2-40B4-BE49-F238E27FC236}">
                <a16:creationId xmlns:a16="http://schemas.microsoft.com/office/drawing/2014/main" id="{C5D26DC8-105B-4966-7ED2-3EF4DAB46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167700"/>
            <a:ext cx="5915025" cy="436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86F5B-7261-12AD-07CA-F5114EE1144C}"/>
              </a:ext>
            </a:extLst>
          </p:cNvPr>
          <p:cNvSpPr txBox="1"/>
          <p:nvPr/>
        </p:nvSpPr>
        <p:spPr>
          <a:xfrm>
            <a:off x="1419225" y="7527351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14: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ラベリングの順序をパネルで表す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048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C736C-F4FF-FAC6-FF8D-6D9C6B7FF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15</a:t>
            </a:r>
            <a:endParaRPr lang="zh-TW" altLang="en-US" dirty="0"/>
          </a:p>
        </p:txBody>
      </p:sp>
      <p:pic>
        <p:nvPicPr>
          <p:cNvPr id="4" name="圖片 12">
            <a:extLst>
              <a:ext uri="{FF2B5EF4-FFF2-40B4-BE49-F238E27FC236}">
                <a16:creationId xmlns:a16="http://schemas.microsoft.com/office/drawing/2014/main" id="{E7B6D1D2-B7AC-E5AE-D7AA-1C28A9EB2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47" y="2514120"/>
            <a:ext cx="4654305" cy="39776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22685-898B-D4CA-B08B-DBC0F746FD41}"/>
              </a:ext>
            </a:extLst>
          </p:cNvPr>
          <p:cNvSpPr txBox="1"/>
          <p:nvPr/>
        </p:nvSpPr>
        <p:spPr>
          <a:xfrm>
            <a:off x="933450" y="7521059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15:</a:t>
            </a:r>
            <a:r>
              <a:rPr lang="ja-JP" altLang="en-US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再</a:t>
            </a:r>
            <a:r>
              <a:rPr lang="ja-JP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ラベリング</a:t>
            </a:r>
            <a:r>
              <a:rPr lang="ja-JP" altLang="en-US" b="0" kern="100" dirty="0">
                <a:solidFill>
                  <a:srgbClr val="000000"/>
                </a:solidFill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の結果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28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D3626-4AD4-B84A-5D59-7CD0B784B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16</a:t>
            </a:r>
            <a:endParaRPr lang="zh-TW" altLang="en-US" dirty="0"/>
          </a:p>
        </p:txBody>
      </p:sp>
      <p:pic>
        <p:nvPicPr>
          <p:cNvPr id="4" name="圖片 14">
            <a:extLst>
              <a:ext uri="{FF2B5EF4-FFF2-40B4-BE49-F238E27FC236}">
                <a16:creationId xmlns:a16="http://schemas.microsoft.com/office/drawing/2014/main" id="{AC3FDB56-1693-FE78-3831-9888DB65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88" y="2788486"/>
            <a:ext cx="5915025" cy="19430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EDE62B-49FD-6AF4-6EA9-A652CCC6DE54}"/>
              </a:ext>
            </a:extLst>
          </p:cNvPr>
          <p:cNvSpPr txBox="1"/>
          <p:nvPr/>
        </p:nvSpPr>
        <p:spPr>
          <a:xfrm>
            <a:off x="1457325" y="613478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16:</a:t>
            </a:r>
            <a:r>
              <a:rPr lang="en-GB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Pandas </a:t>
            </a:r>
            <a:r>
              <a:rPr lang="en-GB" altLang="zh-TW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の</a:t>
            </a:r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最初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の</a:t>
            </a:r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数行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の</a:t>
            </a:r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表示*</a:t>
            </a:r>
            <a:endParaRPr lang="zh-TW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300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5FED3-C8AF-EEC3-32ED-ADCC0CB54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17</a:t>
            </a:r>
            <a:endParaRPr lang="zh-TW" altLang="en-US" dirty="0"/>
          </a:p>
        </p:txBody>
      </p:sp>
      <p:pic>
        <p:nvPicPr>
          <p:cNvPr id="4" name="圖片 13">
            <a:extLst>
              <a:ext uri="{FF2B5EF4-FFF2-40B4-BE49-F238E27FC236}">
                <a16:creationId xmlns:a16="http://schemas.microsoft.com/office/drawing/2014/main" id="{3D4BB7E5-66B7-E324-8E3B-8F20A2EA7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07" y="3699030"/>
            <a:ext cx="5065786" cy="416052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FB1C7-8B7F-1383-7B44-8810F4F7E674}"/>
              </a:ext>
            </a:extLst>
          </p:cNvPr>
          <p:cNvSpPr txBox="1"/>
          <p:nvPr/>
        </p:nvSpPr>
        <p:spPr>
          <a:xfrm>
            <a:off x="1314450" y="814018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17: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細胞の面積分布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89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92A19-F9B9-39CD-FC21-92823BD33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18</a:t>
            </a:r>
            <a:endParaRPr lang="zh-TW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6500C8-2214-3918-9F4B-12776DEE635F}"/>
              </a:ext>
            </a:extLst>
          </p:cNvPr>
          <p:cNvGrpSpPr/>
          <p:nvPr/>
        </p:nvGrpSpPr>
        <p:grpSpPr>
          <a:xfrm>
            <a:off x="1555550" y="2666116"/>
            <a:ext cx="3349824" cy="2000537"/>
            <a:chOff x="1784150" y="3932941"/>
            <a:chExt cx="3349824" cy="2000537"/>
          </a:xfrm>
        </p:grpSpPr>
        <p:sp>
          <p:nvSpPr>
            <p:cNvPr id="4" name="矩形 1">
              <a:extLst>
                <a:ext uri="{FF2B5EF4-FFF2-40B4-BE49-F238E27FC236}">
                  <a16:creationId xmlns:a16="http://schemas.microsoft.com/office/drawing/2014/main" id="{95DEC453-32EA-0AA8-06FA-AB147D41EECB}"/>
                </a:ext>
              </a:extLst>
            </p:cNvPr>
            <p:cNvSpPr/>
            <p:nvPr/>
          </p:nvSpPr>
          <p:spPr>
            <a:xfrm>
              <a:off x="1784151" y="4224339"/>
              <a:ext cx="1189434" cy="1875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ぼかし処理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 </a:t>
              </a:r>
              <a:r>
                <a:rPr lang="en-US" altLang="zh-TW" sz="675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(Blurring)</a:t>
              </a:r>
              <a:endParaRPr lang="zh-TW" altLang="en-US" sz="675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</p:txBody>
        </p:sp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240C5754-EF98-347B-02B0-4A721377D576}"/>
                </a:ext>
              </a:extLst>
            </p:cNvPr>
            <p:cNvSpPr/>
            <p:nvPr/>
          </p:nvSpPr>
          <p:spPr>
            <a:xfrm>
              <a:off x="1784151" y="4642248"/>
              <a:ext cx="1189434" cy="1875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閾値処理 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(Thresholding)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2536FE0-63EC-F5D1-0F28-08953BE58C65}"/>
                </a:ext>
              </a:extLst>
            </p:cNvPr>
            <p:cNvSpPr/>
            <p:nvPr/>
          </p:nvSpPr>
          <p:spPr>
            <a:xfrm>
              <a:off x="1784151" y="5060155"/>
              <a:ext cx="1189434" cy="3857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675" dirty="0">
                  <a:solidFill>
                    <a:schemeClr val="tx1"/>
                  </a:solidFill>
                  <a:latin typeface="Yu Gothic" panose="020B0400000000000000" pitchFamily="34" charset="-128"/>
                  <a:ea typeface="Yu Gothic" panose="020B0400000000000000" pitchFamily="34" charset="-128"/>
                </a:rPr>
                <a:t>連結成分解析</a:t>
              </a:r>
              <a:endParaRPr lang="en-US" altLang="zh-TW" sz="675" dirty="0">
                <a:solidFill>
                  <a:schemeClr val="tx1"/>
                </a:solidFill>
                <a:latin typeface="Yu Gothic" panose="020B0400000000000000" pitchFamily="34" charset="-128"/>
                <a:ea typeface="Yu Gothic" panose="020B0400000000000000" pitchFamily="34" charset="-128"/>
              </a:endParaRPr>
            </a:p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(Connected Component analysis)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7" name="直線單箭頭接點 6">
              <a:extLst>
                <a:ext uri="{FF2B5EF4-FFF2-40B4-BE49-F238E27FC236}">
                  <a16:creationId xmlns:a16="http://schemas.microsoft.com/office/drawing/2014/main" id="{7E33A3EE-5874-21CA-1EEA-88B7A0A6AF0E}"/>
                </a:ext>
              </a:extLst>
            </p:cNvPr>
            <p:cNvCxnSpPr>
              <a:endCxn id="5" idx="0"/>
            </p:cNvCxnSpPr>
            <p:nvPr/>
          </p:nvCxnSpPr>
          <p:spPr>
            <a:xfrm flipH="1">
              <a:off x="2378868" y="4411862"/>
              <a:ext cx="1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090523C-ADB8-5B6D-29E3-E9E5713C0E4B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2378868" y="4829772"/>
              <a:ext cx="0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1463BF2-8B65-1FFE-4AFF-B7AA2967B69E}"/>
                </a:ext>
              </a:extLst>
            </p:cNvPr>
            <p:cNvSpPr txBox="1"/>
            <p:nvPr/>
          </p:nvSpPr>
          <p:spPr>
            <a:xfrm>
              <a:off x="2067244" y="3932941"/>
              <a:ext cx="704039" cy="24820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1013" dirty="0">
                  <a:solidFill>
                    <a:schemeClr val="bg1"/>
                  </a:solidFill>
                </a:rPr>
                <a:t>作業工程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53207B50-571E-BE85-EBCF-2DFFE2C5F593}"/>
                </a:ext>
              </a:extLst>
            </p:cNvPr>
            <p:cNvSpPr txBox="1"/>
            <p:nvPr/>
          </p:nvSpPr>
          <p:spPr>
            <a:xfrm>
              <a:off x="3229870" y="4199993"/>
              <a:ext cx="1583675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skimage.filters.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gaussian</a:t>
              </a:r>
              <a:endParaRPr lang="zh-TW" altLang="zh-TW" sz="675" kern="100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A672AB8-5F4A-1C8F-922E-FC54E93213A0}"/>
                </a:ext>
              </a:extLst>
            </p:cNvPr>
            <p:cNvSpPr txBox="1"/>
            <p:nvPr/>
          </p:nvSpPr>
          <p:spPr>
            <a:xfrm>
              <a:off x="3004951" y="4656629"/>
              <a:ext cx="2033512" cy="1979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802"/>
                </a:lnSpc>
              </a:pPr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skimage.filters.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threshold_otsu</a:t>
              </a:r>
              <a:endParaRPr lang="zh-TW" altLang="zh-TW" sz="591" kern="100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CB6B49-8D48-40D2-8F80-E4B8ACC8D8C0}"/>
                </a:ext>
              </a:extLst>
            </p:cNvPr>
            <p:cNvSpPr txBox="1"/>
            <p:nvPr/>
          </p:nvSpPr>
          <p:spPr>
            <a:xfrm>
              <a:off x="3273006" y="5093019"/>
              <a:ext cx="1497402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skimage.measure.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label</a:t>
              </a:r>
              <a:endParaRPr lang="zh-TW" altLang="en-US" sz="675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6CBC36C-DF99-883E-BD44-274964B8355E}"/>
                </a:ext>
              </a:extLst>
            </p:cNvPr>
            <p:cNvSpPr txBox="1"/>
            <p:nvPr/>
          </p:nvSpPr>
          <p:spPr>
            <a:xfrm>
              <a:off x="3351491" y="3932941"/>
              <a:ext cx="1340432" cy="248209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rtlCol="0">
              <a:spAutoFit/>
            </a:bodyPr>
            <a:lstStyle/>
            <a:p>
              <a:r>
                <a:rPr lang="ja-JP" altLang="en-US" sz="1013" dirty="0">
                  <a:solidFill>
                    <a:schemeClr val="bg1"/>
                  </a:solidFill>
                </a:rPr>
                <a:t>対応した</a:t>
              </a:r>
              <a:r>
                <a:rPr lang="en-US" altLang="ja-JP" sz="1013" dirty="0">
                  <a:solidFill>
                    <a:schemeClr val="bg1"/>
                  </a:solidFill>
                </a:rPr>
                <a:t>Python</a:t>
              </a:r>
              <a:r>
                <a:rPr lang="ja-JP" altLang="en-US" sz="1013" dirty="0">
                  <a:solidFill>
                    <a:schemeClr val="bg1"/>
                  </a:solidFill>
                </a:rPr>
                <a:t>関数</a:t>
              </a:r>
              <a:endParaRPr lang="zh-TW" altLang="en-US" sz="1013" dirty="0">
                <a:solidFill>
                  <a:schemeClr val="bg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698CE04-A6CB-DC2F-1D3C-8F69CE8C8A22}"/>
                </a:ext>
              </a:extLst>
            </p:cNvPr>
            <p:cNvSpPr/>
            <p:nvPr/>
          </p:nvSpPr>
          <p:spPr>
            <a:xfrm>
              <a:off x="1784150" y="5676303"/>
              <a:ext cx="1189434" cy="25717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特徴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重心</a:t>
              </a:r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)</a:t>
              </a:r>
              <a:r>
                <a:rPr lang="ja-JP" altLang="en-US" sz="675" dirty="0">
                  <a:solidFill>
                    <a:schemeClr val="tx1"/>
                  </a:solidFill>
                  <a:latin typeface="+mn-ea"/>
                </a:rPr>
                <a:t>の取得</a:t>
              </a:r>
              <a:endParaRPr lang="en-US" altLang="ja-JP" sz="675" dirty="0">
                <a:solidFill>
                  <a:schemeClr val="tx1"/>
                </a:solidFill>
                <a:latin typeface="+mn-ea"/>
              </a:endParaRPr>
            </a:p>
            <a:p>
              <a:pPr algn="ctr"/>
              <a:r>
                <a:rPr lang="en-US" altLang="ja-JP" sz="675" dirty="0">
                  <a:solidFill>
                    <a:schemeClr val="tx1"/>
                  </a:solidFill>
                  <a:latin typeface="+mn-ea"/>
                </a:rPr>
                <a:t>(Feature Extraction)</a:t>
              </a:r>
              <a:endParaRPr lang="zh-TW" altLang="en-US" sz="675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73858E2-897F-1BA6-C631-D5A8E781088D}"/>
                </a:ext>
              </a:extLst>
            </p:cNvPr>
            <p:cNvCxnSpPr>
              <a:cxnSpLocks/>
              <a:stCxn id="6" idx="2"/>
              <a:endCxn id="19" idx="0"/>
            </p:cNvCxnSpPr>
            <p:nvPr/>
          </p:nvCxnSpPr>
          <p:spPr>
            <a:xfrm flipH="1">
              <a:off x="2378868" y="5445919"/>
              <a:ext cx="1" cy="2303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AE3352A8-DDA4-60BE-A57B-4194767538D5}"/>
                </a:ext>
              </a:extLst>
            </p:cNvPr>
            <p:cNvSpPr txBox="1"/>
            <p:nvPr/>
          </p:nvSpPr>
          <p:spPr>
            <a:xfrm>
              <a:off x="2909441" y="5676303"/>
              <a:ext cx="222453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675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skimage.measure.</a:t>
              </a:r>
              <a:r>
                <a:rPr lang="en-US" altLang="zh-TW" sz="900" kern="0" dirty="0" err="1">
                  <a:solidFill>
                    <a:srgbClr val="000000"/>
                  </a:solidFill>
                  <a:latin typeface="Consolas" panose="020B0609020204030204" pitchFamily="49" charset="0"/>
                  <a:ea typeface="新細明體" panose="02020500000000000000" pitchFamily="18" charset="-120"/>
                  <a:cs typeface="新細明體" panose="02020500000000000000" pitchFamily="18" charset="-120"/>
                </a:rPr>
                <a:t>regionprops_table</a:t>
              </a:r>
              <a:endParaRPr lang="zh-TW" altLang="en-US" sz="675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954F48-6499-80DB-79E5-A4968058B86A}"/>
              </a:ext>
            </a:extLst>
          </p:cNvPr>
          <p:cNvSpPr txBox="1"/>
          <p:nvPr/>
        </p:nvSpPr>
        <p:spPr>
          <a:xfrm>
            <a:off x="1714500" y="6734860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：粒子重心を検出するワークフロー*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4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1EE7A-DF92-B49B-F7E8-BE64D7FF9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19</a:t>
            </a:r>
            <a:endParaRPr lang="zh-TW" altLang="en-US" dirty="0"/>
          </a:p>
        </p:txBody>
      </p:sp>
      <p:pic>
        <p:nvPicPr>
          <p:cNvPr id="4" name="圖片 18">
            <a:extLst>
              <a:ext uri="{FF2B5EF4-FFF2-40B4-BE49-F238E27FC236}">
                <a16:creationId xmlns:a16="http://schemas.microsoft.com/office/drawing/2014/main" id="{3458AF9C-844E-470E-2870-6275124E9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787" y="3821906"/>
            <a:ext cx="34004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8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503E8-8A24-775B-8190-8D8030405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</a:t>
            </a:r>
            <a:endParaRPr lang="zh-TW" altLang="en-US" dirty="0"/>
          </a:p>
        </p:txBody>
      </p:sp>
      <p:pic>
        <p:nvPicPr>
          <p:cNvPr id="8" name="圖片 2">
            <a:extLst>
              <a:ext uri="{FF2B5EF4-FFF2-40B4-BE49-F238E27FC236}">
                <a16:creationId xmlns:a16="http://schemas.microsoft.com/office/drawing/2014/main" id="{C267D910-2947-ACEF-43E2-242280E0C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81" y="2642340"/>
            <a:ext cx="2790824" cy="1647741"/>
          </a:xfrm>
          <a:prstGeom prst="rect">
            <a:avLst/>
          </a:prstGeom>
        </p:spPr>
      </p:pic>
      <p:cxnSp>
        <p:nvCxnSpPr>
          <p:cNvPr id="9" name="直線單箭頭接點 5">
            <a:extLst>
              <a:ext uri="{FF2B5EF4-FFF2-40B4-BE49-F238E27FC236}">
                <a16:creationId xmlns:a16="http://schemas.microsoft.com/office/drawing/2014/main" id="{BDB93047-9E0B-57FD-268E-F7CC6EF7DA05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3654101" y="3963534"/>
            <a:ext cx="369413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6">
            <a:extLst>
              <a:ext uri="{FF2B5EF4-FFF2-40B4-BE49-F238E27FC236}">
                <a16:creationId xmlns:a16="http://schemas.microsoft.com/office/drawing/2014/main" id="{731EB03F-B445-2EBA-D6EF-5951E5726550}"/>
              </a:ext>
            </a:extLst>
          </p:cNvPr>
          <p:cNvSpPr txBox="1"/>
          <p:nvPr/>
        </p:nvSpPr>
        <p:spPr>
          <a:xfrm>
            <a:off x="4023514" y="3839430"/>
            <a:ext cx="2551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13" dirty="0">
                <a:solidFill>
                  <a:srgbClr val="FF0000"/>
                </a:solidFill>
              </a:rPr>
              <a:t>B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55425CA-3721-E425-6ECB-1FEE9E33B37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57305" y="2894464"/>
            <a:ext cx="2290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44FBEA-067C-EA0F-370B-80954AA74262}"/>
              </a:ext>
            </a:extLst>
          </p:cNvPr>
          <p:cNvSpPr txBox="1"/>
          <p:nvPr/>
        </p:nvSpPr>
        <p:spPr>
          <a:xfrm>
            <a:off x="697297" y="2770359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78C98613-E705-EB6F-5D4F-CAC7F90FAD8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957305" y="4165977"/>
            <a:ext cx="22907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3F479D-387F-5093-D24F-341BC91C579B}"/>
              </a:ext>
            </a:extLst>
          </p:cNvPr>
          <p:cNvSpPr txBox="1"/>
          <p:nvPr/>
        </p:nvSpPr>
        <p:spPr>
          <a:xfrm>
            <a:off x="703709" y="4041872"/>
            <a:ext cx="2535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013" dirty="0">
                <a:solidFill>
                  <a:srgbClr val="FF0000"/>
                </a:solidFill>
              </a:rPr>
              <a:t>C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F0258-2B87-B8B2-07E3-52324DFDD34D}"/>
              </a:ext>
            </a:extLst>
          </p:cNvPr>
          <p:cNvSpPr txBox="1"/>
          <p:nvPr/>
        </p:nvSpPr>
        <p:spPr>
          <a:xfrm>
            <a:off x="1065291" y="4661742"/>
            <a:ext cx="2408032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ja-JP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2:</a:t>
            </a:r>
          </a:p>
          <a:p>
            <a:r>
              <a:rPr lang="ja-JP" altLang="zh-TW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タイトル</a:t>
            </a:r>
            <a:r>
              <a:rPr lang="en-US" altLang="ja-JP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: </a:t>
            </a:r>
            <a:r>
              <a:rPr lang="en-US" altLang="zh-TW" sz="1013" dirty="0" err="1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Napari</a:t>
            </a:r>
            <a:r>
              <a:rPr lang="en-US" altLang="zh-TW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-env </a:t>
            </a:r>
            <a:r>
              <a:rPr lang="zh-TW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仮想環境</a:t>
            </a:r>
            <a:r>
              <a:rPr lang="ja-JP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に</a:t>
            </a:r>
            <a:r>
              <a:rPr lang="zh-TW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入</a:t>
            </a:r>
            <a:r>
              <a:rPr lang="ja-JP" altLang="en-US" sz="1013" dirty="0"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る</a:t>
            </a:r>
          </a:p>
        </p:txBody>
      </p:sp>
    </p:spTree>
    <p:extLst>
      <p:ext uri="{BB962C8B-B14F-4D97-AF65-F5344CB8AC3E}">
        <p14:creationId xmlns:p14="http://schemas.microsoft.com/office/powerpoint/2010/main" val="537075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275A-CA38-5289-9D79-2D5B7EF1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20</a:t>
            </a:r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255390F2-4515-F6BE-C763-4AB07437D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8" y="2605107"/>
            <a:ext cx="5915025" cy="379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7325B7-70E3-DA5B-35C7-5712CDF8C3D9}"/>
              </a:ext>
            </a:extLst>
          </p:cNvPr>
          <p:cNvSpPr txBox="1"/>
          <p:nvPr/>
        </p:nvSpPr>
        <p:spPr>
          <a:xfrm>
            <a:off x="1581150" y="8373160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20: 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ポイントレイヤーの表示*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3097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2CFAF-C97E-6767-5CB3-A93E1FBAD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21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D6461CD-8A35-0239-F237-1A4160207E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633682"/>
            <a:ext cx="5915025" cy="379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40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43CB3-9F31-14FE-9D5D-EC5EDC20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22</a:t>
            </a:r>
            <a:endParaRPr lang="zh-TW" altLang="en-US" dirty="0"/>
          </a:p>
        </p:txBody>
      </p:sp>
      <p:pic>
        <p:nvPicPr>
          <p:cNvPr id="4" name="圖片 21">
            <a:extLst>
              <a:ext uri="{FF2B5EF4-FFF2-40B4-BE49-F238E27FC236}">
                <a16:creationId xmlns:a16="http://schemas.microsoft.com/office/drawing/2014/main" id="{B4C11CA7-B948-25AA-9816-8960B385F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4438" y="3102769"/>
            <a:ext cx="3171825" cy="2076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49B477-E949-8D2A-1014-D1C6B7F504B3}"/>
              </a:ext>
            </a:extLst>
          </p:cNvPr>
          <p:cNvSpPr txBox="1"/>
          <p:nvPr/>
        </p:nvSpPr>
        <p:spPr>
          <a:xfrm>
            <a:off x="1285875" y="615383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22: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新しく整理した粒子重心の</a:t>
            </a:r>
            <a:r>
              <a:rPr lang="en-US" altLang="ja-JP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57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3663-D29E-B241-7B3D-D4AD4060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23</a:t>
            </a:r>
            <a:endParaRPr lang="zh-TW" altLang="en-US" dirty="0"/>
          </a:p>
        </p:txBody>
      </p:sp>
      <p:pic>
        <p:nvPicPr>
          <p:cNvPr id="4" name="圖片 22">
            <a:extLst>
              <a:ext uri="{FF2B5EF4-FFF2-40B4-BE49-F238E27FC236}">
                <a16:creationId xmlns:a16="http://schemas.microsoft.com/office/drawing/2014/main" id="{F7C44C27-5418-0C90-EF7A-A3E49B4C5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8788" y="3731419"/>
            <a:ext cx="2981325" cy="163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E84F8-0289-F491-4075-F6C8DBCC5A28}"/>
              </a:ext>
            </a:extLst>
          </p:cNvPr>
          <p:cNvSpPr txBox="1"/>
          <p:nvPr/>
        </p:nvSpPr>
        <p:spPr>
          <a:xfrm>
            <a:off x="1714500" y="6659031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23: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再編成して作られたトラック</a:t>
            </a:r>
            <a:r>
              <a:rPr lang="en-US" altLang="ja-JP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dataframe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5777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F064F-0EB7-5039-4198-D7E1FFDDC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24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F560557-5D0D-EDB4-5FA1-A6859B765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713" y="2186007"/>
            <a:ext cx="5915025" cy="37956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2EB26C-8CBB-B9F7-6152-14D0611FB803}"/>
              </a:ext>
            </a:extLst>
          </p:cNvPr>
          <p:cNvSpPr txBox="1"/>
          <p:nvPr/>
        </p:nvSpPr>
        <p:spPr>
          <a:xfrm>
            <a:off x="1352550" y="7159109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24:</a:t>
            </a:r>
            <a:r>
              <a:rPr lang="en-GB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Tracks Layer 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の</a:t>
            </a:r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表示*</a:t>
            </a:r>
            <a:endParaRPr lang="zh-TW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36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8A3B1-D54E-DADF-76A2-4010EA82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25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DE9B3-786D-F5C1-6C12-D26D84EF2589}"/>
              </a:ext>
            </a:extLst>
          </p:cNvPr>
          <p:cNvSpPr txBox="1"/>
          <p:nvPr/>
        </p:nvSpPr>
        <p:spPr>
          <a:xfrm>
            <a:off x="1714500" y="6019711"/>
            <a:ext cx="342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25:Tracks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を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3D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での表示。分岐している所が連結されていることをハイライトしている。*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2EBCB0-45CA-62CB-B19D-D68734A2537A}"/>
              </a:ext>
            </a:extLst>
          </p:cNvPr>
          <p:cNvGrpSpPr/>
          <p:nvPr/>
        </p:nvGrpSpPr>
        <p:grpSpPr>
          <a:xfrm>
            <a:off x="1357313" y="2885798"/>
            <a:ext cx="3118247" cy="2000981"/>
            <a:chOff x="3230761" y="5089462"/>
            <a:chExt cx="3118247" cy="2000981"/>
          </a:xfrm>
        </p:grpSpPr>
        <p:pic>
          <p:nvPicPr>
            <p:cNvPr id="7" name="圖片 10">
              <a:extLst>
                <a:ext uri="{FF2B5EF4-FFF2-40B4-BE49-F238E27FC236}">
                  <a16:creationId xmlns:a16="http://schemas.microsoft.com/office/drawing/2014/main" id="{76DD32A5-FD08-1FD0-0DFA-FC10003BC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0761" y="5089462"/>
              <a:ext cx="3118247" cy="2000981"/>
            </a:xfrm>
            <a:prstGeom prst="rect">
              <a:avLst/>
            </a:prstGeom>
          </p:spPr>
        </p:pic>
        <p:cxnSp>
          <p:nvCxnSpPr>
            <p:cNvPr id="8" name="直線單箭頭接點 13">
              <a:extLst>
                <a:ext uri="{FF2B5EF4-FFF2-40B4-BE49-F238E27FC236}">
                  <a16:creationId xmlns:a16="http://schemas.microsoft.com/office/drawing/2014/main" id="{CF55D1B4-6649-AF66-B952-29C824B97C81}"/>
                </a:ext>
              </a:extLst>
            </p:cNvPr>
            <p:cNvCxnSpPr/>
            <p:nvPr/>
          </p:nvCxnSpPr>
          <p:spPr>
            <a:xfrm flipH="1">
              <a:off x="5657850" y="5710238"/>
              <a:ext cx="214313" cy="228600"/>
            </a:xfrm>
            <a:prstGeom prst="straightConnector1">
              <a:avLst/>
            </a:prstGeom>
            <a:ln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7546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8BF97-4334-3829-F15E-029B7FAD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26</a:t>
            </a:r>
            <a:endParaRPr lang="zh-TW" altLang="en-US" dirty="0"/>
          </a:p>
        </p:txBody>
      </p:sp>
      <p:pic>
        <p:nvPicPr>
          <p:cNvPr id="4" name="圖片 2">
            <a:extLst>
              <a:ext uri="{FF2B5EF4-FFF2-40B4-BE49-F238E27FC236}">
                <a16:creationId xmlns:a16="http://schemas.microsoft.com/office/drawing/2014/main" id="{417784AB-6920-8DF4-95F8-A3B73FFE1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157432"/>
            <a:ext cx="5915025" cy="379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34682-36C2-4C10-F7F9-A670831A3188}"/>
              </a:ext>
            </a:extLst>
          </p:cNvPr>
          <p:cNvSpPr txBox="1"/>
          <p:nvPr/>
        </p:nvSpPr>
        <p:spPr>
          <a:xfrm>
            <a:off x="1638300" y="6940034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26: </a:t>
            </a:r>
            <a:r>
              <a:rPr lang="en-GB" altLang="zh-TW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 Layer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の</a:t>
            </a:r>
            <a:r>
              <a:rPr lang="zh-TW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表示*</a:t>
            </a:r>
            <a:endParaRPr lang="zh-TW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4891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207F-B8BB-E970-FF3D-8227F804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27</a:t>
            </a:r>
            <a:endParaRPr lang="zh-TW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13DDF-9EF9-3B7C-F95E-A2280D3F9F2F}"/>
              </a:ext>
            </a:extLst>
          </p:cNvPr>
          <p:cNvSpPr txBox="1"/>
          <p:nvPr/>
        </p:nvSpPr>
        <p:spPr>
          <a:xfrm>
            <a:off x="1457325" y="678248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27: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血管のトレーシングを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Shapes Layer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で表示*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D61EE29-F9AC-1380-51BA-B5C28B81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34" y="3264268"/>
            <a:ext cx="2553891" cy="1869707"/>
          </a:xfrm>
          <a:prstGeom prst="rect">
            <a:avLst/>
          </a:prstGeom>
        </p:spPr>
      </p:pic>
      <p:pic>
        <p:nvPicPr>
          <p:cNvPr id="6" name="圖片 4">
            <a:extLst>
              <a:ext uri="{FF2B5EF4-FFF2-40B4-BE49-F238E27FC236}">
                <a16:creationId xmlns:a16="http://schemas.microsoft.com/office/drawing/2014/main" id="{019ED3CB-BC84-0ADF-6524-9030ED848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1" y="2824429"/>
            <a:ext cx="2553891" cy="1869707"/>
          </a:xfrm>
          <a:prstGeom prst="rect">
            <a:avLst/>
          </a:prstGeom>
          <a:effectLst>
            <a:glow rad="203200">
              <a:schemeClr val="bg1">
                <a:alpha val="60000"/>
              </a:schemeClr>
            </a:glow>
          </a:effectLst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7DA0014-DE20-E46C-6811-73893A420BC4}"/>
              </a:ext>
            </a:extLst>
          </p:cNvPr>
          <p:cNvCxnSpPr/>
          <p:nvPr/>
        </p:nvCxnSpPr>
        <p:spPr>
          <a:xfrm>
            <a:off x="3062883" y="3759282"/>
            <a:ext cx="478631" cy="174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6856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66A4-5B66-0A1D-E893-756F9E61B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28</a:t>
            </a:r>
            <a:endParaRPr lang="zh-TW" altLang="en-US" dirty="0"/>
          </a:p>
        </p:txBody>
      </p:sp>
      <p:pic>
        <p:nvPicPr>
          <p:cNvPr id="4" name="圖片 30">
            <a:extLst>
              <a:ext uri="{FF2B5EF4-FFF2-40B4-BE49-F238E27FC236}">
                <a16:creationId xmlns:a16="http://schemas.microsoft.com/office/drawing/2014/main" id="{5BBB3C1A-4E3C-48EF-33CC-3693AD697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7" y="2290128"/>
            <a:ext cx="5915025" cy="3796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EAE44-8FFD-A825-1DE5-2D998ADA5D89}"/>
              </a:ext>
            </a:extLst>
          </p:cNvPr>
          <p:cNvSpPr txBox="1"/>
          <p:nvPr/>
        </p:nvSpPr>
        <p:spPr>
          <a:xfrm>
            <a:off x="1428750" y="6391960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28:Napari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の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Plugin Installer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984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2099-040D-6AF1-4213-47F787164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29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DCEC46E-F734-09F7-387E-B92D737D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78" y="3538537"/>
            <a:ext cx="4138518" cy="2655689"/>
          </a:xfrm>
          <a:prstGeom prst="rect">
            <a:avLst/>
          </a:prstGeom>
        </p:spPr>
      </p:pic>
      <p:pic>
        <p:nvPicPr>
          <p:cNvPr id="5" name="圖片 1">
            <a:extLst>
              <a:ext uri="{FF2B5EF4-FFF2-40B4-BE49-F238E27FC236}">
                <a16:creationId xmlns:a16="http://schemas.microsoft.com/office/drawing/2014/main" id="{F15C8A10-E33E-0AAA-20A6-3070DC9E07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55" t="9667" r="9111" b="8111"/>
          <a:stretch/>
        </p:blipFill>
        <p:spPr>
          <a:xfrm>
            <a:off x="4682728" y="4205584"/>
            <a:ext cx="1307306" cy="1321594"/>
          </a:xfrm>
          <a:prstGeom prst="rect">
            <a:avLst/>
          </a:prstGeom>
          <a:effectLst>
            <a:glow>
              <a:schemeClr val="bg1">
                <a:alpha val="60000"/>
              </a:schemeClr>
            </a:glow>
          </a:effectLst>
        </p:spPr>
      </p:pic>
      <p:sp>
        <p:nvSpPr>
          <p:cNvPr id="6" name="文字方塊 4">
            <a:extLst>
              <a:ext uri="{FF2B5EF4-FFF2-40B4-BE49-F238E27FC236}">
                <a16:creationId xmlns:a16="http://schemas.microsoft.com/office/drawing/2014/main" id="{09B1407C-6C99-A306-E80E-338E39C34466}"/>
              </a:ext>
            </a:extLst>
          </p:cNvPr>
          <p:cNvSpPr txBox="1"/>
          <p:nvPr/>
        </p:nvSpPr>
        <p:spPr>
          <a:xfrm>
            <a:off x="4894915" y="5622726"/>
            <a:ext cx="96372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013" dirty="0"/>
              <a:t>サンプル動画</a:t>
            </a:r>
            <a:endParaRPr lang="zh-TW" altLang="en-US" sz="101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A389A8-51FE-4708-AD56-ED352B127269}"/>
              </a:ext>
            </a:extLst>
          </p:cNvPr>
          <p:cNvSpPr txBox="1"/>
          <p:nvPr/>
        </p:nvSpPr>
        <p:spPr>
          <a:xfrm>
            <a:off x="1590675" y="6729710"/>
            <a:ext cx="3429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29:Napari-animation plugin</a:t>
            </a:r>
            <a:r>
              <a:rPr lang="ja-JP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のインターフェースとサンプル動画</a:t>
            </a:r>
            <a:r>
              <a:rPr lang="en-US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(QR</a:t>
            </a:r>
            <a:r>
              <a:rPr lang="ja-JP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コード</a:t>
            </a:r>
            <a:r>
              <a:rPr lang="en-US" altLang="zh-TW" sz="1800" dirty="0"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0963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41E42-4411-D7C8-69BC-2D7FD617F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3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68138EE-8320-489C-B0E0-7048CBF6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99" y="2220512"/>
            <a:ext cx="5722402" cy="4453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09B14-7081-CAAE-D5ED-361377A744B5}"/>
              </a:ext>
            </a:extLst>
          </p:cNvPr>
          <p:cNvSpPr txBox="1"/>
          <p:nvPr/>
        </p:nvSpPr>
        <p:spPr>
          <a:xfrm>
            <a:off x="1621221" y="7685488"/>
            <a:ext cx="3431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3:Napari 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スタート画面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47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35F1-4F6D-6EA2-9383-D34D5A6F7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30</a:t>
            </a:r>
            <a:endParaRPr lang="zh-TW" altLang="en-US" dirty="0"/>
          </a:p>
        </p:txBody>
      </p:sp>
      <p:pic>
        <p:nvPicPr>
          <p:cNvPr id="4" name="圖片 2">
            <a:extLst>
              <a:ext uri="{FF2B5EF4-FFF2-40B4-BE49-F238E27FC236}">
                <a16:creationId xmlns:a16="http://schemas.microsoft.com/office/drawing/2014/main" id="{802C13FA-0434-63B4-2629-65E3892D11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296"/>
          <a:stretch/>
        </p:blipFill>
        <p:spPr>
          <a:xfrm>
            <a:off x="471488" y="2268195"/>
            <a:ext cx="5915025" cy="4164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D9B6DB-C55B-88C0-B0CC-92DF1399DC13}"/>
              </a:ext>
            </a:extLst>
          </p:cNvPr>
          <p:cNvSpPr txBox="1"/>
          <p:nvPr/>
        </p:nvSpPr>
        <p:spPr>
          <a:xfrm>
            <a:off x="1447800" y="6991474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30:Napari-hub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で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napari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-plot-profile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を捜索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68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DA0AD-E529-3251-9159-2B805A572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31</a:t>
            </a:r>
            <a:endParaRPr lang="zh-TW" altLang="en-US" dirty="0"/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5FE4894B-9CDC-E16B-770B-C082BA1538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7" y="2319357"/>
            <a:ext cx="5915025" cy="37956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0109F9-9319-9FA0-3F84-DD5430AB1AFB}"/>
              </a:ext>
            </a:extLst>
          </p:cNvPr>
          <p:cNvSpPr txBox="1"/>
          <p:nvPr/>
        </p:nvSpPr>
        <p:spPr>
          <a:xfrm>
            <a:off x="1419225" y="655388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31: 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napari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-plot-profile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での輝度測定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584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580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02C13FA-0434-63B4-2629-65E3892D1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96"/>
          <a:stretch/>
        </p:blipFill>
        <p:spPr>
          <a:xfrm>
            <a:off x="227475" y="3524250"/>
            <a:ext cx="3622171" cy="25503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FE4894B-9CDC-E16B-770B-C082BA153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360" y="3790827"/>
            <a:ext cx="3622171" cy="23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F1B8D8F-2B61-9696-7D8D-199825593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6" b="58576"/>
          <a:stretch/>
        </p:blipFill>
        <p:spPr>
          <a:xfrm>
            <a:off x="1266881" y="5215819"/>
            <a:ext cx="3704151" cy="1112458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3071E47B-A964-6C02-9499-4D5A4E0A4CAB}"/>
              </a:ext>
            </a:extLst>
          </p:cNvPr>
          <p:cNvCxnSpPr/>
          <p:nvPr/>
        </p:nvCxnSpPr>
        <p:spPr>
          <a:xfrm flipH="1" flipV="1">
            <a:off x="3227665" y="5824544"/>
            <a:ext cx="17931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4208C07D-7025-11F6-A21D-D05C48C5A1C4}"/>
              </a:ext>
            </a:extLst>
          </p:cNvPr>
          <p:cNvSpPr txBox="1"/>
          <p:nvPr/>
        </p:nvSpPr>
        <p:spPr>
          <a:xfrm>
            <a:off x="3406979" y="5900045"/>
            <a:ext cx="2551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B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4F66047-8EC3-33B3-45F6-164EFE028778}"/>
              </a:ext>
            </a:extLst>
          </p:cNvPr>
          <p:cNvCxnSpPr/>
          <p:nvPr/>
        </p:nvCxnSpPr>
        <p:spPr>
          <a:xfrm flipH="1" flipV="1">
            <a:off x="1350366" y="5592732"/>
            <a:ext cx="17931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AE8203-71E0-4E48-FBA5-F19957C8FC06}"/>
              </a:ext>
            </a:extLst>
          </p:cNvPr>
          <p:cNvSpPr txBox="1"/>
          <p:nvPr/>
        </p:nvSpPr>
        <p:spPr>
          <a:xfrm>
            <a:off x="1434449" y="5535985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D13CBDB2-BA0D-ECAC-EC1C-6D006CF8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90" b="21084"/>
          <a:stretch/>
        </p:blipFill>
        <p:spPr>
          <a:xfrm>
            <a:off x="1266881" y="3330909"/>
            <a:ext cx="3704151" cy="1558388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3B0A208-90F8-B94A-D3FD-3344F47D65F9}"/>
              </a:ext>
            </a:extLst>
          </p:cNvPr>
          <p:cNvCxnSpPr/>
          <p:nvPr/>
        </p:nvCxnSpPr>
        <p:spPr>
          <a:xfrm flipH="1" flipV="1">
            <a:off x="1856065" y="3670861"/>
            <a:ext cx="17931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FC4CF13-9AF8-068C-5F0D-81B98C596C48}"/>
              </a:ext>
            </a:extLst>
          </p:cNvPr>
          <p:cNvSpPr txBox="1"/>
          <p:nvPr/>
        </p:nvSpPr>
        <p:spPr>
          <a:xfrm>
            <a:off x="1940148" y="3614113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4951D67D-853B-C15A-F160-D567F41C66D5}"/>
              </a:ext>
            </a:extLst>
          </p:cNvPr>
          <p:cNvCxnSpPr/>
          <p:nvPr/>
        </p:nvCxnSpPr>
        <p:spPr>
          <a:xfrm flipH="1" flipV="1">
            <a:off x="3322896" y="4318124"/>
            <a:ext cx="17931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02021E3-0671-6FDF-6680-DDB6B77050E2}"/>
              </a:ext>
            </a:extLst>
          </p:cNvPr>
          <p:cNvSpPr txBox="1"/>
          <p:nvPr/>
        </p:nvSpPr>
        <p:spPr>
          <a:xfrm>
            <a:off x="3406979" y="4261377"/>
            <a:ext cx="2551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B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5D3ECDF-0399-E77F-E59D-4109A13A7765}"/>
              </a:ext>
            </a:extLst>
          </p:cNvPr>
          <p:cNvCxnSpPr/>
          <p:nvPr/>
        </p:nvCxnSpPr>
        <p:spPr>
          <a:xfrm flipH="1" flipV="1">
            <a:off x="3358338" y="5645168"/>
            <a:ext cx="179314" cy="1510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65FE7E2-4AAF-A588-EA5C-51786C8E2917}"/>
              </a:ext>
            </a:extLst>
          </p:cNvPr>
          <p:cNvSpPr txBox="1"/>
          <p:nvPr/>
        </p:nvSpPr>
        <p:spPr>
          <a:xfrm>
            <a:off x="3537650" y="5720670"/>
            <a:ext cx="2535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C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4DFEB23D-8B0E-F303-BED0-C21A1B7693B7}"/>
              </a:ext>
            </a:extLst>
          </p:cNvPr>
          <p:cNvCxnSpPr>
            <a:cxnSpLocks/>
          </p:cNvCxnSpPr>
          <p:nvPr/>
        </p:nvCxnSpPr>
        <p:spPr>
          <a:xfrm flipV="1">
            <a:off x="2910025" y="5668733"/>
            <a:ext cx="0" cy="1558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49FCCE-A325-91DD-34A8-BCCBEDC95246}"/>
              </a:ext>
            </a:extLst>
          </p:cNvPr>
          <p:cNvSpPr txBox="1"/>
          <p:nvPr/>
        </p:nvSpPr>
        <p:spPr>
          <a:xfrm>
            <a:off x="2816978" y="5796171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D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155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5B9AB39-4F4F-336A-55F0-F5340F8C4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79" b="33181"/>
          <a:stretch/>
        </p:blipFill>
        <p:spPr>
          <a:xfrm>
            <a:off x="879369" y="4246359"/>
            <a:ext cx="4693444" cy="1250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06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B3DFB4F-2032-7DB6-1683-7F4BDBA1D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04" b="7236"/>
          <a:stretch/>
        </p:blipFill>
        <p:spPr>
          <a:xfrm>
            <a:off x="1827849" y="3411130"/>
            <a:ext cx="2862645" cy="16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748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22BFD68-0C75-36D5-705D-04BECAAC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64" y="3274284"/>
            <a:ext cx="2990151" cy="182212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170D39F-89D6-0D2B-9495-B2C4B75C9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92" y="5460862"/>
            <a:ext cx="2176943" cy="132657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F5024D6-F339-F1DA-79ED-FEFD6CA2F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4906992"/>
            <a:ext cx="2990151" cy="1822123"/>
          </a:xfrm>
          <a:prstGeom prst="rect">
            <a:avLst/>
          </a:prstGeom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3F2797-49BA-FCEC-2636-C6BB44D6DD6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34609" y="6433754"/>
            <a:ext cx="38967" cy="134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80E151-4050-4FEF-7751-0F187D44D127}"/>
              </a:ext>
            </a:extLst>
          </p:cNvPr>
          <p:cNvSpPr txBox="1"/>
          <p:nvPr/>
        </p:nvSpPr>
        <p:spPr>
          <a:xfrm>
            <a:off x="504605" y="6185545"/>
            <a:ext cx="26000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5FC6FF0F-3F37-4457-F477-A990FF4EAF9C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782108" y="6433754"/>
            <a:ext cx="56218" cy="134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C6CC5A1-BAE8-F56E-B45C-10E8EF7F2E4F}"/>
              </a:ext>
            </a:extLst>
          </p:cNvPr>
          <p:cNvSpPr txBox="1"/>
          <p:nvPr/>
        </p:nvSpPr>
        <p:spPr>
          <a:xfrm>
            <a:off x="710727" y="6185545"/>
            <a:ext cx="2551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B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BFA8F79-D4ED-B04C-B3CA-BFD1B67C5A3A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871466" y="6433754"/>
            <a:ext cx="126798" cy="134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71B8F11-9AC9-F90D-A05F-58EB7BF3DD5B}"/>
              </a:ext>
            </a:extLst>
          </p:cNvPr>
          <p:cNvSpPr txBox="1"/>
          <p:nvPr/>
        </p:nvSpPr>
        <p:spPr>
          <a:xfrm>
            <a:off x="871466" y="6185545"/>
            <a:ext cx="25359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C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8AE6918D-19E5-E7A3-A224-4B6F024B268E}"/>
              </a:ext>
            </a:extLst>
          </p:cNvPr>
          <p:cNvCxnSpPr>
            <a:cxnSpLocks/>
          </p:cNvCxnSpPr>
          <p:nvPr/>
        </p:nvCxnSpPr>
        <p:spPr>
          <a:xfrm flipH="1">
            <a:off x="676591" y="5049612"/>
            <a:ext cx="92063" cy="17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E64B666-0320-C7F7-C80C-1092A57C2046}"/>
              </a:ext>
            </a:extLst>
          </p:cNvPr>
          <p:cNvSpPr txBox="1"/>
          <p:nvPr/>
        </p:nvSpPr>
        <p:spPr>
          <a:xfrm>
            <a:off x="735018" y="4912607"/>
            <a:ext cx="26481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D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5B77DD7-1F8D-9F7A-69F8-9A9C2D1A0018}"/>
              </a:ext>
            </a:extLst>
          </p:cNvPr>
          <p:cNvCxnSpPr>
            <a:cxnSpLocks/>
          </p:cNvCxnSpPr>
          <p:nvPr/>
        </p:nvCxnSpPr>
        <p:spPr>
          <a:xfrm flipH="1">
            <a:off x="695967" y="5165498"/>
            <a:ext cx="92063" cy="1747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A4EE3AC-F1C2-42F6-9124-073EC314ACF3}"/>
              </a:ext>
            </a:extLst>
          </p:cNvPr>
          <p:cNvSpPr txBox="1"/>
          <p:nvPr/>
        </p:nvSpPr>
        <p:spPr>
          <a:xfrm>
            <a:off x="754394" y="5028493"/>
            <a:ext cx="2487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13" dirty="0">
                <a:solidFill>
                  <a:srgbClr val="FF0000"/>
                </a:solidFill>
              </a:rPr>
              <a:t>E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E3E4E0E-A027-8E7E-6EB5-2BEACF17D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316" y="3165752"/>
            <a:ext cx="2994870" cy="1824999"/>
          </a:xfrm>
          <a:prstGeom prst="rect">
            <a:avLst/>
          </a:prstGeom>
        </p:spPr>
      </p:pic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A73EC1A-FA38-5BB8-E858-B5D6BEC53B47}"/>
              </a:ext>
            </a:extLst>
          </p:cNvPr>
          <p:cNvCxnSpPr>
            <a:cxnSpLocks/>
          </p:cNvCxnSpPr>
          <p:nvPr/>
        </p:nvCxnSpPr>
        <p:spPr>
          <a:xfrm flipH="1">
            <a:off x="3763560" y="3437874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DF99EC9-6DA0-5EDF-0993-D4E8E0BA59B5}"/>
              </a:ext>
            </a:extLst>
          </p:cNvPr>
          <p:cNvSpPr txBox="1"/>
          <p:nvPr/>
        </p:nvSpPr>
        <p:spPr>
          <a:xfrm>
            <a:off x="3716481" y="3315996"/>
            <a:ext cx="23436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A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09FFDD95-A05B-3465-D425-5B8FBBABA809}"/>
              </a:ext>
            </a:extLst>
          </p:cNvPr>
          <p:cNvCxnSpPr>
            <a:cxnSpLocks/>
          </p:cNvCxnSpPr>
          <p:nvPr/>
        </p:nvCxnSpPr>
        <p:spPr>
          <a:xfrm flipH="1">
            <a:off x="3840744" y="3505742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30505D1-68FC-44D5-F2A2-173AB41F2D6F}"/>
              </a:ext>
            </a:extLst>
          </p:cNvPr>
          <p:cNvCxnSpPr>
            <a:cxnSpLocks/>
          </p:cNvCxnSpPr>
          <p:nvPr/>
        </p:nvCxnSpPr>
        <p:spPr>
          <a:xfrm flipH="1">
            <a:off x="3779485" y="3670496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21E2E5B-9FFB-871A-CCA5-92906629782A}"/>
              </a:ext>
            </a:extLst>
          </p:cNvPr>
          <p:cNvSpPr txBox="1"/>
          <p:nvPr/>
        </p:nvSpPr>
        <p:spPr>
          <a:xfrm>
            <a:off x="3802151" y="3388352"/>
            <a:ext cx="2311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B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AA64BC7-1EEB-88E4-E311-8AAB255E2A08}"/>
              </a:ext>
            </a:extLst>
          </p:cNvPr>
          <p:cNvSpPr txBox="1"/>
          <p:nvPr/>
        </p:nvSpPr>
        <p:spPr>
          <a:xfrm>
            <a:off x="3793665" y="3641033"/>
            <a:ext cx="2311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C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1A34E66-0A2E-B400-0D30-3D174A902B3B}"/>
              </a:ext>
            </a:extLst>
          </p:cNvPr>
          <p:cNvCxnSpPr>
            <a:cxnSpLocks/>
          </p:cNvCxnSpPr>
          <p:nvPr/>
        </p:nvCxnSpPr>
        <p:spPr>
          <a:xfrm flipH="1">
            <a:off x="4067169" y="4325483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44E0E09-A03D-1AA6-31E5-E4865A64B645}"/>
              </a:ext>
            </a:extLst>
          </p:cNvPr>
          <p:cNvSpPr txBox="1"/>
          <p:nvPr/>
        </p:nvSpPr>
        <p:spPr>
          <a:xfrm>
            <a:off x="4074120" y="4218115"/>
            <a:ext cx="22634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E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2285F6D7-D47C-694F-5229-0DCA3C4DDD40}"/>
              </a:ext>
            </a:extLst>
          </p:cNvPr>
          <p:cNvCxnSpPr>
            <a:cxnSpLocks/>
          </p:cNvCxnSpPr>
          <p:nvPr/>
        </p:nvCxnSpPr>
        <p:spPr>
          <a:xfrm flipH="1">
            <a:off x="4104227" y="4458410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262B624-6543-1C64-328D-39B529C291A8}"/>
              </a:ext>
            </a:extLst>
          </p:cNvPr>
          <p:cNvSpPr txBox="1"/>
          <p:nvPr/>
        </p:nvSpPr>
        <p:spPr>
          <a:xfrm>
            <a:off x="4111179" y="4351042"/>
            <a:ext cx="22474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F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7515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C4E499BD-6FA6-A361-5DCF-7BD17BEE9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71" y="3972667"/>
            <a:ext cx="2994870" cy="1824999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81B7F7AA-19C5-0668-1CEF-4A46A258965F}"/>
              </a:ext>
            </a:extLst>
          </p:cNvPr>
          <p:cNvCxnSpPr>
            <a:cxnSpLocks/>
          </p:cNvCxnSpPr>
          <p:nvPr/>
        </p:nvCxnSpPr>
        <p:spPr>
          <a:xfrm flipH="1">
            <a:off x="2196916" y="4244790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B4AB2DCC-97A4-FA15-2C2C-41237FC78FBB}"/>
              </a:ext>
            </a:extLst>
          </p:cNvPr>
          <p:cNvSpPr txBox="1"/>
          <p:nvPr/>
        </p:nvSpPr>
        <p:spPr>
          <a:xfrm>
            <a:off x="2149837" y="4122911"/>
            <a:ext cx="23436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A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14CB0BD8-C1B8-3D00-8208-7E29D930EF1C}"/>
              </a:ext>
            </a:extLst>
          </p:cNvPr>
          <p:cNvCxnSpPr>
            <a:cxnSpLocks/>
          </p:cNvCxnSpPr>
          <p:nvPr/>
        </p:nvCxnSpPr>
        <p:spPr>
          <a:xfrm flipH="1">
            <a:off x="2274100" y="4312657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C28F13FE-56B7-7BE4-5097-0B55CE8028D0}"/>
              </a:ext>
            </a:extLst>
          </p:cNvPr>
          <p:cNvCxnSpPr>
            <a:cxnSpLocks/>
          </p:cNvCxnSpPr>
          <p:nvPr/>
        </p:nvCxnSpPr>
        <p:spPr>
          <a:xfrm flipH="1">
            <a:off x="2212841" y="4477411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B907E937-68A5-4672-6D7A-FB242F7460A7}"/>
              </a:ext>
            </a:extLst>
          </p:cNvPr>
          <p:cNvSpPr txBox="1"/>
          <p:nvPr/>
        </p:nvSpPr>
        <p:spPr>
          <a:xfrm>
            <a:off x="2235507" y="4195268"/>
            <a:ext cx="2311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B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8E724B-12AF-D22B-4E50-D4972F78B4C0}"/>
              </a:ext>
            </a:extLst>
          </p:cNvPr>
          <p:cNvSpPr txBox="1"/>
          <p:nvPr/>
        </p:nvSpPr>
        <p:spPr>
          <a:xfrm>
            <a:off x="2227021" y="4447949"/>
            <a:ext cx="23115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C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0028E89-89B3-29BB-9EDF-8126FE83DB22}"/>
              </a:ext>
            </a:extLst>
          </p:cNvPr>
          <p:cNvCxnSpPr>
            <a:cxnSpLocks/>
          </p:cNvCxnSpPr>
          <p:nvPr/>
        </p:nvCxnSpPr>
        <p:spPr>
          <a:xfrm flipH="1">
            <a:off x="2500525" y="5132399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D760220-6F44-CD18-F890-1D23EA2AA774}"/>
              </a:ext>
            </a:extLst>
          </p:cNvPr>
          <p:cNvSpPr txBox="1"/>
          <p:nvPr/>
        </p:nvSpPr>
        <p:spPr>
          <a:xfrm>
            <a:off x="2507476" y="5025030"/>
            <a:ext cx="226344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E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016B0E8-5EDA-22B3-A520-C4EC31B943D3}"/>
              </a:ext>
            </a:extLst>
          </p:cNvPr>
          <p:cNvCxnSpPr>
            <a:cxnSpLocks/>
          </p:cNvCxnSpPr>
          <p:nvPr/>
        </p:nvCxnSpPr>
        <p:spPr>
          <a:xfrm flipH="1">
            <a:off x="2537583" y="5265326"/>
            <a:ext cx="60213" cy="968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F31139-202E-F282-4536-DA4B20033FAC}"/>
              </a:ext>
            </a:extLst>
          </p:cNvPr>
          <p:cNvSpPr txBox="1"/>
          <p:nvPr/>
        </p:nvSpPr>
        <p:spPr>
          <a:xfrm>
            <a:off x="2544535" y="5157958"/>
            <a:ext cx="224742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75" dirty="0">
                <a:solidFill>
                  <a:srgbClr val="FF0000"/>
                </a:solidFill>
              </a:rPr>
              <a:t>F</a:t>
            </a:r>
            <a:endParaRPr lang="zh-TW" altLang="en-US" sz="675" dirty="0">
              <a:solidFill>
                <a:srgbClr val="FF0000"/>
              </a:solidFill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D898F84-7C5F-5A1F-1B64-9FB04738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729" y="5313474"/>
            <a:ext cx="2523566" cy="154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95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7CA15EAA-C136-8EAC-E652-84C2CC611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40" y="3583661"/>
            <a:ext cx="3109694" cy="18949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377842A-362C-3B80-7711-7CA90504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03" y="3654444"/>
            <a:ext cx="3109694" cy="189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9480C-C7CE-3187-FB22-B65C33A4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4</a:t>
            </a:r>
            <a:endParaRPr lang="zh-TW" alt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841728-B1BF-AD8B-4798-A9CD4AD67AB8}"/>
              </a:ext>
            </a:extLst>
          </p:cNvPr>
          <p:cNvGrpSpPr>
            <a:grpSpLocks noChangeAspect="1"/>
          </p:cNvGrpSpPr>
          <p:nvPr/>
        </p:nvGrpSpPr>
        <p:grpSpPr>
          <a:xfrm>
            <a:off x="736405" y="3114770"/>
            <a:ext cx="2886838" cy="1752505"/>
            <a:chOff x="14055" y="3694258"/>
            <a:chExt cx="2782776" cy="1689333"/>
          </a:xfrm>
        </p:grpSpPr>
        <p:pic>
          <p:nvPicPr>
            <p:cNvPr id="4" name="圖片 2">
              <a:extLst>
                <a:ext uri="{FF2B5EF4-FFF2-40B4-BE49-F238E27FC236}">
                  <a16:creationId xmlns:a16="http://schemas.microsoft.com/office/drawing/2014/main" id="{D8EECA9D-7A8B-86A3-6690-B7F0A5D6FA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813"/>
            <a:stretch/>
          </p:blipFill>
          <p:spPr>
            <a:xfrm>
              <a:off x="388614" y="3694258"/>
              <a:ext cx="2408217" cy="1689333"/>
            </a:xfrm>
            <a:prstGeom prst="rect">
              <a:avLst/>
            </a:prstGeom>
          </p:spPr>
        </p:pic>
        <p:cxnSp>
          <p:nvCxnSpPr>
            <p:cNvPr id="5" name="直線單箭頭接點 3">
              <a:extLst>
                <a:ext uri="{FF2B5EF4-FFF2-40B4-BE49-F238E27FC236}">
                  <a16:creationId xmlns:a16="http://schemas.microsoft.com/office/drawing/2014/main" id="{C3BF30F1-628D-7835-294C-DAC7DD38C6D3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V="1">
              <a:off x="336897" y="3841833"/>
              <a:ext cx="496043" cy="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4">
              <a:extLst>
                <a:ext uri="{FF2B5EF4-FFF2-40B4-BE49-F238E27FC236}">
                  <a16:creationId xmlns:a16="http://schemas.microsoft.com/office/drawing/2014/main" id="{4E77C721-A157-0767-DD68-6CA1DFE87FF1}"/>
                </a:ext>
              </a:extLst>
            </p:cNvPr>
            <p:cNvSpPr txBox="1"/>
            <p:nvPr/>
          </p:nvSpPr>
          <p:spPr>
            <a:xfrm>
              <a:off x="76889" y="3717729"/>
              <a:ext cx="260008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13" dirty="0">
                  <a:solidFill>
                    <a:srgbClr val="FF0000"/>
                  </a:solidFill>
                </a:rPr>
                <a:t>A</a:t>
              </a:r>
              <a:endParaRPr lang="zh-TW" altLang="en-US" sz="1013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59017B2E-063D-B1B3-36BC-8223B8AD0A72}"/>
                </a:ext>
              </a:extLst>
            </p:cNvPr>
            <p:cNvSpPr txBox="1"/>
            <p:nvPr/>
          </p:nvSpPr>
          <p:spPr>
            <a:xfrm>
              <a:off x="14055" y="4198314"/>
              <a:ext cx="255198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013" dirty="0">
                  <a:solidFill>
                    <a:srgbClr val="FF0000"/>
                  </a:solidFill>
                </a:rPr>
                <a:t>B</a:t>
              </a:r>
              <a:endParaRPr lang="zh-TW" altLang="en-US" sz="1013" dirty="0">
                <a:solidFill>
                  <a:srgbClr val="FF0000"/>
                </a:solidFill>
              </a:endParaRPr>
            </a:p>
          </p:txBody>
        </p:sp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B63D444-FACF-2F7E-3D67-7C910BFD1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 l="6110" t="39175" r="57996" b="4818"/>
            <a:stretch/>
          </p:blipFill>
          <p:spPr>
            <a:xfrm>
              <a:off x="537366" y="4238626"/>
              <a:ext cx="864394" cy="1060847"/>
            </a:xfrm>
            <a:prstGeom prst="rect">
              <a:avLst/>
            </a:prstGeom>
          </p:spPr>
        </p:pic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DDF9286E-E1BD-0D5B-1963-F45EFD7731C8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69253" y="4322419"/>
              <a:ext cx="149103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DBB599F-809D-2931-CB0E-372BCE9BC020}"/>
              </a:ext>
            </a:extLst>
          </p:cNvPr>
          <p:cNvSpPr txBox="1"/>
          <p:nvPr/>
        </p:nvSpPr>
        <p:spPr>
          <a:xfrm>
            <a:off x="194243" y="5030749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4: Jupyter Lab 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スタートアップページ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6714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AC78EE4-B7D3-C744-AEA5-2B79EA8C1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86" y="4034021"/>
            <a:ext cx="2084779" cy="19743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9F46992-6C8D-C891-222A-E75DCFF9D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705" y="4135060"/>
            <a:ext cx="2016061" cy="187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99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EF5B7AE-B0BC-660F-FEE2-C12AAE76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911" y="3571373"/>
            <a:ext cx="2155561" cy="212198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581C365-B103-71CE-4B2F-B91B84639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1" y="3571373"/>
            <a:ext cx="2148761" cy="21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965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D4188CC-CB16-CA92-936F-ED37E9DFA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01" y="3233290"/>
            <a:ext cx="2615266" cy="196626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27A987A-843F-BA36-4FD0-6CBAFA4A1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050" y="3233290"/>
            <a:ext cx="2615266" cy="196626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88A6E4A-6A9E-CF0C-F527-121318EF7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1499" y="4639494"/>
            <a:ext cx="2615266" cy="196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EACFAB6-C3B5-48B4-2993-47FC2BD73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61" y="3538341"/>
            <a:ext cx="2169995" cy="168481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B9452DF-04E5-917A-BD9F-92A8FAE4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522" y="4862163"/>
            <a:ext cx="2169995" cy="16848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6FDC651-46A5-7376-6276-082628797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649" y="4862163"/>
            <a:ext cx="2169995" cy="168481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FE3B14-B5E3-4BDA-D0E9-C5C985750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634" y="3310628"/>
            <a:ext cx="2169995" cy="14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728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9078D-5A65-FAAE-36B4-4ABE2C661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5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1F51D64-20AB-5106-8A3A-E9BA867F4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49" b="54493"/>
          <a:stretch/>
        </p:blipFill>
        <p:spPr>
          <a:xfrm>
            <a:off x="1552644" y="3724738"/>
            <a:ext cx="3247962" cy="791395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B4B528D-F202-DD33-1A6E-1BAE3D37901C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361976" y="3930405"/>
            <a:ext cx="25727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098D892-1BA1-2DAF-E713-F9087B536FAC}"/>
              </a:ext>
            </a:extLst>
          </p:cNvPr>
          <p:cNvSpPr txBox="1"/>
          <p:nvPr/>
        </p:nvSpPr>
        <p:spPr>
          <a:xfrm>
            <a:off x="1183261" y="3806300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4C99A83-B053-7894-6992-A37A4ED0DDA9}"/>
              </a:ext>
            </a:extLst>
          </p:cNvPr>
          <p:cNvCxnSpPr>
            <a:cxnSpLocks/>
            <a:stCxn id="31" idx="0"/>
          </p:cNvCxnSpPr>
          <p:nvPr/>
        </p:nvCxnSpPr>
        <p:spPr>
          <a:xfrm flipV="1">
            <a:off x="3555349" y="4187182"/>
            <a:ext cx="0" cy="2626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DB99140-99F0-83F5-EB5B-3C7975F7420A}"/>
              </a:ext>
            </a:extLst>
          </p:cNvPr>
          <p:cNvSpPr txBox="1"/>
          <p:nvPr/>
        </p:nvSpPr>
        <p:spPr>
          <a:xfrm>
            <a:off x="3656660" y="4449877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C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9DC3830E-D01E-1D41-E493-9804E9323C9E}"/>
              </a:ext>
            </a:extLst>
          </p:cNvPr>
          <p:cNvCxnSpPr>
            <a:cxnSpLocks/>
            <a:stCxn id="21" idx="0"/>
          </p:cNvCxnSpPr>
          <p:nvPr/>
        </p:nvCxnSpPr>
        <p:spPr>
          <a:xfrm flipH="1" flipV="1">
            <a:off x="3746017" y="3916288"/>
            <a:ext cx="1" cy="533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2C65CC7-C427-D956-0E3C-2BE85AB4EC29}"/>
              </a:ext>
            </a:extLst>
          </p:cNvPr>
          <p:cNvSpPr txBox="1"/>
          <p:nvPr/>
        </p:nvSpPr>
        <p:spPr>
          <a:xfrm>
            <a:off x="3465991" y="4449877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B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89D7DC0-2F98-07D1-6516-2A9BE44A4D1B}"/>
              </a:ext>
            </a:extLst>
          </p:cNvPr>
          <p:cNvSpPr txBox="1"/>
          <p:nvPr/>
        </p:nvSpPr>
        <p:spPr>
          <a:xfrm>
            <a:off x="3224177" y="4449877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D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A7F6C02B-EC5B-3019-62A5-71D85D94479A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313535" y="4054509"/>
            <a:ext cx="0" cy="395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EFD4757-5D9F-E874-9263-6E70A552E194}"/>
              </a:ext>
            </a:extLst>
          </p:cNvPr>
          <p:cNvSpPr txBox="1"/>
          <p:nvPr/>
        </p:nvSpPr>
        <p:spPr>
          <a:xfrm>
            <a:off x="4115401" y="4449877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E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B7850688-CA1B-1AB2-027D-8174DC5EB6BF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204759" y="4043495"/>
            <a:ext cx="0" cy="406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1">
            <a:extLst>
              <a:ext uri="{FF2B5EF4-FFF2-40B4-BE49-F238E27FC236}">
                <a16:creationId xmlns:a16="http://schemas.microsoft.com/office/drawing/2014/main" id="{2287477C-5D6D-4E4F-8ABE-6918C9C48028}"/>
              </a:ext>
            </a:extLst>
          </p:cNvPr>
          <p:cNvSpPr txBox="1"/>
          <p:nvPr/>
        </p:nvSpPr>
        <p:spPr>
          <a:xfrm>
            <a:off x="3823422" y="4449877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F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4A379BAF-16EF-77D9-638F-596C42131F49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3912779" y="4054509"/>
            <a:ext cx="1" cy="3953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9ED776B-3962-5C7D-5218-59F40112611C}"/>
              </a:ext>
            </a:extLst>
          </p:cNvPr>
          <p:cNvSpPr txBox="1"/>
          <p:nvPr/>
        </p:nvSpPr>
        <p:spPr>
          <a:xfrm>
            <a:off x="1196683" y="5104468"/>
            <a:ext cx="3429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5: Jupyter 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エディター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459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92F90-3270-FCCB-88A2-CB1AA7367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6</a:t>
            </a:r>
            <a:endParaRPr lang="zh-TW" altLang="en-US" dirty="0"/>
          </a:p>
        </p:txBody>
      </p:sp>
      <p:pic>
        <p:nvPicPr>
          <p:cNvPr id="4" name="圖片 2">
            <a:extLst>
              <a:ext uri="{FF2B5EF4-FFF2-40B4-BE49-F238E27FC236}">
                <a16:creationId xmlns:a16="http://schemas.microsoft.com/office/drawing/2014/main" id="{93509A94-8013-6F7F-A3E6-225134FB3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23" b="23150"/>
          <a:stretch/>
        </p:blipFill>
        <p:spPr>
          <a:xfrm>
            <a:off x="1383705" y="2948583"/>
            <a:ext cx="3000375" cy="1544112"/>
          </a:xfrm>
          <a:prstGeom prst="rect">
            <a:avLst/>
          </a:prstGeom>
        </p:spPr>
      </p:pic>
      <p:cxnSp>
        <p:nvCxnSpPr>
          <p:cNvPr id="5" name="直線單箭頭接點 1">
            <a:extLst>
              <a:ext uri="{FF2B5EF4-FFF2-40B4-BE49-F238E27FC236}">
                <a16:creationId xmlns:a16="http://schemas.microsoft.com/office/drawing/2014/main" id="{41D8DA4D-C398-67B8-8BDE-F9857BF9401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173435" y="3559090"/>
            <a:ext cx="26107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3">
            <a:extLst>
              <a:ext uri="{FF2B5EF4-FFF2-40B4-BE49-F238E27FC236}">
                <a16:creationId xmlns:a16="http://schemas.microsoft.com/office/drawing/2014/main" id="{58660009-AB16-B3A0-B609-63EF966BB970}"/>
              </a:ext>
            </a:extLst>
          </p:cNvPr>
          <p:cNvSpPr txBox="1"/>
          <p:nvPr/>
        </p:nvSpPr>
        <p:spPr>
          <a:xfrm>
            <a:off x="994720" y="3434985"/>
            <a:ext cx="1787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013" dirty="0">
                <a:solidFill>
                  <a:srgbClr val="FF0000"/>
                </a:solidFill>
              </a:rPr>
              <a:t>A</a:t>
            </a:r>
            <a:endParaRPr lang="zh-TW" altLang="en-US" sz="1013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FE6BE2-6411-BF17-D81C-D467F4838715}"/>
              </a:ext>
            </a:extLst>
          </p:cNvPr>
          <p:cNvSpPr txBox="1"/>
          <p:nvPr/>
        </p:nvSpPr>
        <p:spPr>
          <a:xfrm>
            <a:off x="994720" y="4999171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6: Jupyter 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でのマークダウン編集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24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78018E-7654-8736-FAB7-16BD806E7E88}"/>
              </a:ext>
            </a:extLst>
          </p:cNvPr>
          <p:cNvSpPr txBox="1">
            <a:spLocks/>
          </p:cNvSpPr>
          <p:nvPr/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dirty="0"/>
              <a:t>図</a:t>
            </a:r>
            <a:r>
              <a:rPr lang="en-US" altLang="ja-JP" dirty="0"/>
              <a:t>7</a:t>
            </a:r>
            <a:endParaRPr lang="zh-TW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A4AFB0-D329-C784-27F1-E6988A7E8689}"/>
              </a:ext>
            </a:extLst>
          </p:cNvPr>
          <p:cNvSpPr txBox="1"/>
          <p:nvPr/>
        </p:nvSpPr>
        <p:spPr>
          <a:xfrm>
            <a:off x="1249680" y="7027682"/>
            <a:ext cx="3429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algn="ctr"/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図</a:t>
            </a:r>
            <a:r>
              <a:rPr lang="en-US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7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：</a:t>
            </a:r>
            <a:r>
              <a:rPr lang="en-US" altLang="zh-TW" sz="1800" kern="100" dirty="0" err="1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Napari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ビューアと、各パーツの名前。</a:t>
            </a:r>
            <a:r>
              <a:rPr lang="ja-JP" altLang="en-US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英語の名前は</a:t>
            </a:r>
            <a:r>
              <a:rPr lang="en-US" altLang="ja-JP" sz="1800" kern="100" dirty="0" err="1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Napari</a:t>
            </a:r>
            <a:r>
              <a:rPr lang="ja-JP" altLang="en-US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正式ドキュメンテーションに載っているものと同じとなる。</a:t>
            </a:r>
            <a:r>
              <a:rPr lang="ja-JP" altLang="zh-TW" sz="1800" kern="100" dirty="0">
                <a:solidFill>
                  <a:srgbClr val="000000"/>
                </a:solidFill>
                <a:effectLst/>
                <a:latin typeface="Century" panose="020406040505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この章では、ここで定義した名前を使って説明していく</a:t>
            </a:r>
            <a:endParaRPr lang="zh-TW" altLang="zh-TW" sz="1800" kern="100" dirty="0">
              <a:solidFill>
                <a:srgbClr val="000000"/>
              </a:solidFill>
              <a:effectLst/>
              <a:latin typeface="Century" panose="020406040505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4B8C585-E4A9-907B-FEAD-D18242F71FA3}"/>
              </a:ext>
            </a:extLst>
          </p:cNvPr>
          <p:cNvGrpSpPr/>
          <p:nvPr/>
        </p:nvGrpSpPr>
        <p:grpSpPr>
          <a:xfrm>
            <a:off x="471488" y="3609842"/>
            <a:ext cx="6140281" cy="2998755"/>
            <a:chOff x="471488" y="3609842"/>
            <a:chExt cx="6140281" cy="299875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1892814-6C7A-9D24-0F28-B5EDD4DE5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4423" y="3609842"/>
              <a:ext cx="3485520" cy="2572549"/>
            </a:xfrm>
            <a:prstGeom prst="rect">
              <a:avLst/>
            </a:prstGeom>
          </p:spPr>
        </p:pic>
        <p:cxnSp>
          <p:nvCxnSpPr>
            <p:cNvPr id="2" name="直線單箭頭接點 1">
              <a:extLst>
                <a:ext uri="{FF2B5EF4-FFF2-40B4-BE49-F238E27FC236}">
                  <a16:creationId xmlns:a16="http://schemas.microsoft.com/office/drawing/2014/main" id="{CFB30F5F-53C8-2010-D608-2F371218F49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64519" y="3774281"/>
              <a:ext cx="262532" cy="809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BC07014E-9959-96BE-EC33-2A26785D9FC7}"/>
                </a:ext>
              </a:extLst>
            </p:cNvPr>
            <p:cNvSpPr txBox="1"/>
            <p:nvPr/>
          </p:nvSpPr>
          <p:spPr>
            <a:xfrm>
              <a:off x="1135380" y="3705158"/>
              <a:ext cx="729139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メニュー</a:t>
              </a:r>
              <a:endParaRPr lang="en-US" altLang="ja-JP" sz="675" dirty="0"/>
            </a:p>
            <a:p>
              <a:pPr algn="ctr"/>
              <a:r>
                <a:rPr lang="en-US" altLang="zh-TW" sz="675" dirty="0"/>
                <a:t>(main menu)</a:t>
              </a:r>
              <a:endParaRPr lang="zh-TW" altLang="en-US" sz="675" dirty="0"/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A5F703F3-CE09-D87D-CC1A-0B1B54E960D9}"/>
                </a:ext>
              </a:extLst>
            </p:cNvPr>
            <p:cNvSpPr txBox="1"/>
            <p:nvPr/>
          </p:nvSpPr>
          <p:spPr>
            <a:xfrm>
              <a:off x="471488" y="4474365"/>
              <a:ext cx="1393033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レイヤー制御パネル</a:t>
              </a:r>
              <a:endParaRPr lang="en-US" altLang="ja-JP" sz="675" dirty="0"/>
            </a:p>
            <a:p>
              <a:pPr algn="ctr"/>
              <a:r>
                <a:rPr lang="en-US" altLang="zh-TW" sz="675" dirty="0"/>
                <a:t>(layer controls</a:t>
              </a:r>
              <a:r>
                <a:rPr lang="ja-JP" altLang="en-US" sz="675" dirty="0"/>
                <a:t> </a:t>
              </a:r>
              <a:r>
                <a:rPr lang="en-US" altLang="ja-JP" sz="675" dirty="0"/>
                <a:t>panel</a:t>
              </a:r>
              <a:r>
                <a:rPr lang="en-US" altLang="zh-TW" sz="675" dirty="0"/>
                <a:t>)</a:t>
              </a:r>
              <a:endParaRPr lang="zh-TW" altLang="en-US" sz="675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9E606001-248F-233C-37F0-126753AD7DB3}"/>
                </a:ext>
              </a:extLst>
            </p:cNvPr>
            <p:cNvSpPr txBox="1"/>
            <p:nvPr/>
          </p:nvSpPr>
          <p:spPr>
            <a:xfrm>
              <a:off x="1072255" y="4898694"/>
              <a:ext cx="792264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レイヤーボタン</a:t>
              </a:r>
              <a:endParaRPr lang="en-US" altLang="ja-JP" sz="675" dirty="0"/>
            </a:p>
            <a:p>
              <a:pPr algn="ctr"/>
              <a:r>
                <a:rPr lang="en-US" altLang="zh-TW" sz="675" dirty="0"/>
                <a:t>(layer buttons)</a:t>
              </a:r>
              <a:endParaRPr lang="zh-TW" altLang="en-US" sz="675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624D3A3-83D9-9069-9269-D02448C0A17C}"/>
                </a:ext>
              </a:extLst>
            </p:cNvPr>
            <p:cNvSpPr txBox="1"/>
            <p:nvPr/>
          </p:nvSpPr>
          <p:spPr>
            <a:xfrm>
              <a:off x="1072255" y="5326062"/>
              <a:ext cx="792264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レイヤーリスト</a:t>
              </a:r>
              <a:endParaRPr lang="en-US" altLang="ja-JP" sz="675" dirty="0"/>
            </a:p>
            <a:p>
              <a:pPr algn="ctr"/>
              <a:r>
                <a:rPr lang="en-US" altLang="zh-TW" sz="675" dirty="0"/>
                <a:t>(layer list)</a:t>
              </a:r>
              <a:endParaRPr lang="zh-TW" altLang="en-US" sz="675" dirty="0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A0CC0FF-0343-92F8-1503-2A6DC7409279}"/>
                </a:ext>
              </a:extLst>
            </p:cNvPr>
            <p:cNvSpPr txBox="1"/>
            <p:nvPr/>
          </p:nvSpPr>
          <p:spPr>
            <a:xfrm>
              <a:off x="800100" y="5753431"/>
              <a:ext cx="1064419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ビューアー制御ボタン</a:t>
              </a:r>
              <a:endParaRPr lang="en-US" altLang="ja-JP" sz="675" dirty="0"/>
            </a:p>
            <a:p>
              <a:pPr algn="ctr"/>
              <a:r>
                <a:rPr lang="en-US" altLang="zh-TW" sz="675" dirty="0"/>
                <a:t>(viewer buttons)</a:t>
              </a:r>
              <a:endParaRPr lang="zh-TW" altLang="en-US" sz="675" dirty="0"/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7D3CD0DA-1D9E-402C-9DA0-EF3E2F490A9F}"/>
                </a:ext>
              </a:extLst>
            </p:cNvPr>
            <p:cNvSpPr txBox="1"/>
            <p:nvPr/>
          </p:nvSpPr>
          <p:spPr>
            <a:xfrm>
              <a:off x="3192900" y="6308515"/>
              <a:ext cx="1013339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フレーム再生ボタン</a:t>
              </a:r>
              <a:r>
                <a:rPr lang="en-US" altLang="zh-TW" sz="675" dirty="0"/>
                <a:t>(Frame Playback)</a:t>
              </a:r>
              <a:endParaRPr lang="zh-TW" altLang="en-US" sz="675" dirty="0"/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F5A40DA-E112-CDD3-A4A5-A06D65C717D8}"/>
                </a:ext>
              </a:extLst>
            </p:cNvPr>
            <p:cNvSpPr txBox="1"/>
            <p:nvPr/>
          </p:nvSpPr>
          <p:spPr>
            <a:xfrm>
              <a:off x="4442340" y="6301394"/>
              <a:ext cx="1013339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寸法スライダー</a:t>
              </a:r>
              <a:r>
                <a:rPr lang="en-US" altLang="zh-TW" sz="675" dirty="0"/>
                <a:t>(Dimension Sliders)</a:t>
              </a:r>
              <a:endParaRPr lang="zh-TW" altLang="en-US" sz="675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5B01A5DB-53CB-9272-7154-FC63FF8D4A17}"/>
                </a:ext>
              </a:extLst>
            </p:cNvPr>
            <p:cNvSpPr txBox="1"/>
            <p:nvPr/>
          </p:nvSpPr>
          <p:spPr>
            <a:xfrm>
              <a:off x="5819505" y="4344522"/>
              <a:ext cx="792264" cy="30008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675" dirty="0"/>
                <a:t>キャンバス</a:t>
              </a:r>
              <a:r>
                <a:rPr lang="en-US" altLang="zh-TW" sz="675" dirty="0"/>
                <a:t>(Canvas)</a:t>
              </a:r>
              <a:endParaRPr lang="zh-TW" altLang="en-US" sz="675" dirty="0"/>
            </a:p>
          </p:txBody>
        </p: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BAA32B4D-43D9-549D-D5F3-2E132CAB6FAE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1864521" y="4604209"/>
              <a:ext cx="262530" cy="201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BFE7FB74-BADD-90FE-B3E9-7CA0BD77BD7B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>
              <a:off x="1864519" y="5048735"/>
              <a:ext cx="262532" cy="2530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B6D43805-F4CD-50EF-55C9-B9CED3441E40}"/>
                </a:ext>
              </a:extLst>
            </p:cNvPr>
            <p:cNvCxnSpPr>
              <a:cxnSpLocks/>
              <a:stCxn id="16" idx="3"/>
              <a:endCxn id="33" idx="1"/>
            </p:cNvCxnSpPr>
            <p:nvPr/>
          </p:nvCxnSpPr>
          <p:spPr>
            <a:xfrm>
              <a:off x="1864519" y="5476103"/>
              <a:ext cx="187523" cy="740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左大括弧 32">
              <a:extLst>
                <a:ext uri="{FF2B5EF4-FFF2-40B4-BE49-F238E27FC236}">
                  <a16:creationId xmlns:a16="http://schemas.microsoft.com/office/drawing/2014/main" id="{42E1CD43-7399-E60E-CEAB-712C5D2126EC}"/>
                </a:ext>
              </a:extLst>
            </p:cNvPr>
            <p:cNvSpPr/>
            <p:nvPr/>
          </p:nvSpPr>
          <p:spPr>
            <a:xfrm>
              <a:off x="2052042" y="5413502"/>
              <a:ext cx="75009" cy="273254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963DF619-5385-7414-E884-27CB4E82DC2E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>
              <a:off x="1864519" y="5903472"/>
              <a:ext cx="262532" cy="460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A5520851-30B4-2B2D-D1D3-D885F31D8D39}"/>
                </a:ext>
              </a:extLst>
            </p:cNvPr>
            <p:cNvCxnSpPr>
              <a:cxnSpLocks/>
              <a:stCxn id="18" idx="0"/>
            </p:cNvCxnSpPr>
            <p:nvPr/>
          </p:nvCxnSpPr>
          <p:spPr>
            <a:xfrm flipH="1" flipV="1">
              <a:off x="3429001" y="6013118"/>
              <a:ext cx="270569" cy="29539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40">
              <a:extLst>
                <a:ext uri="{FF2B5EF4-FFF2-40B4-BE49-F238E27FC236}">
                  <a16:creationId xmlns:a16="http://schemas.microsoft.com/office/drawing/2014/main" id="{F38366A7-C195-7FF4-6809-6C6E5A0E5CFA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H="1" flipV="1">
              <a:off x="4442340" y="6013118"/>
              <a:ext cx="506670" cy="2882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單箭頭接點 40">
              <a:extLst>
                <a:ext uri="{FF2B5EF4-FFF2-40B4-BE49-F238E27FC236}">
                  <a16:creationId xmlns:a16="http://schemas.microsoft.com/office/drawing/2014/main" id="{33588A5F-82E9-BE63-220E-683C622B7177}"/>
                </a:ext>
              </a:extLst>
            </p:cNvPr>
            <p:cNvCxnSpPr>
              <a:cxnSpLocks/>
              <a:stCxn id="20" idx="1"/>
            </p:cNvCxnSpPr>
            <p:nvPr/>
          </p:nvCxnSpPr>
          <p:spPr>
            <a:xfrm flipH="1">
              <a:off x="5537811" y="4494563"/>
              <a:ext cx="281694" cy="15004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  <a:effectLst>
              <a:glow rad="101600">
                <a:schemeClr val="bg1">
                  <a:alpha val="6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3771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E7287-EE6E-52AC-F223-442132412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8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8F4AA0-16A3-1360-4266-787B46F7B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488" y="3596450"/>
            <a:ext cx="5915025" cy="4365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3F5C56-6C52-2753-F1E2-15429A291871}"/>
              </a:ext>
            </a:extLst>
          </p:cNvPr>
          <p:cNvSpPr txBox="1"/>
          <p:nvPr/>
        </p:nvSpPr>
        <p:spPr>
          <a:xfrm>
            <a:off x="1783080" y="2602915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図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8: </a:t>
            </a:r>
            <a:r>
              <a:rPr lang="en-US" altLang="ja-JP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Napari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ビューアでの立体画像可視化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049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2A625-A9CD-6BDB-8188-FF6ABA2FE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図</a:t>
            </a:r>
            <a:r>
              <a:rPr lang="en-US" altLang="ja-JP" dirty="0"/>
              <a:t>9</a:t>
            </a:r>
            <a:endParaRPr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70246A-33F0-D89B-B1CA-640365154E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29" y="3577110"/>
            <a:ext cx="3328423" cy="397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55ACDA-4C49-0B24-DF91-88F960A7B4AB}"/>
              </a:ext>
            </a:extLst>
          </p:cNvPr>
          <p:cNvSpPr txBox="1"/>
          <p:nvPr/>
        </p:nvSpPr>
        <p:spPr>
          <a:xfrm>
            <a:off x="1348740" y="7554758"/>
            <a:ext cx="3429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図</a:t>
            </a:r>
            <a:r>
              <a:rPr lang="en-US" altLang="ja-JP" i="1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altLang="ja-JP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matplotlib</a:t>
            </a:r>
            <a:r>
              <a:rPr lang="ja-JP" alt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での画像可視化</a:t>
            </a:r>
            <a:endParaRPr lang="ja-JP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1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5740</TotalTime>
  <Words>809</Words>
  <Application>Microsoft Office PowerPoint</Application>
  <PresentationFormat>A4 Paper (210x297 mm)</PresentationFormat>
  <Paragraphs>141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Yu Gothic</vt:lpstr>
      <vt:lpstr>Arial</vt:lpstr>
      <vt:lpstr>Calibri</vt:lpstr>
      <vt:lpstr>Calibri Light</vt:lpstr>
      <vt:lpstr>Century</vt:lpstr>
      <vt:lpstr>Consolas</vt:lpstr>
      <vt:lpstr>Office Theme</vt:lpstr>
      <vt:lpstr>図１</vt:lpstr>
      <vt:lpstr>図2</vt:lpstr>
      <vt:lpstr>図3</vt:lpstr>
      <vt:lpstr>図4</vt:lpstr>
      <vt:lpstr>図5</vt:lpstr>
      <vt:lpstr>図6</vt:lpstr>
      <vt:lpstr>PowerPoint Presentation</vt:lpstr>
      <vt:lpstr>図8</vt:lpstr>
      <vt:lpstr>図9</vt:lpstr>
      <vt:lpstr>図10</vt:lpstr>
      <vt:lpstr>図11</vt:lpstr>
      <vt:lpstr>図12</vt:lpstr>
      <vt:lpstr>図13</vt:lpstr>
      <vt:lpstr>図14</vt:lpstr>
      <vt:lpstr>図15</vt:lpstr>
      <vt:lpstr>図16</vt:lpstr>
      <vt:lpstr>図17</vt:lpstr>
      <vt:lpstr>図18</vt:lpstr>
      <vt:lpstr>図19</vt:lpstr>
      <vt:lpstr>図20</vt:lpstr>
      <vt:lpstr>図21</vt:lpstr>
      <vt:lpstr>図22</vt:lpstr>
      <vt:lpstr>図23</vt:lpstr>
      <vt:lpstr>図24</vt:lpstr>
      <vt:lpstr>図25</vt:lpstr>
      <vt:lpstr>図26</vt:lpstr>
      <vt:lpstr>図27</vt:lpstr>
      <vt:lpstr>図28</vt:lpstr>
      <vt:lpstr>図29</vt:lpstr>
      <vt:lpstr>図30</vt:lpstr>
      <vt:lpstr>図31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Cheng-Yu Huang</dc:creator>
  <cp:lastModifiedBy>Cheng-Yu Huang</cp:lastModifiedBy>
  <cp:revision>12</cp:revision>
  <dcterms:created xsi:type="dcterms:W3CDTF">2024-07-20T10:30:15Z</dcterms:created>
  <dcterms:modified xsi:type="dcterms:W3CDTF">2024-08-15T20:55:32Z</dcterms:modified>
</cp:coreProperties>
</file>